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249" r:id="rId4"/>
    <p:sldId id="2239" r:id="rId5"/>
    <p:sldId id="2240" r:id="rId6"/>
    <p:sldId id="2241" r:id="rId7"/>
    <p:sldId id="2242" r:id="rId8"/>
    <p:sldId id="2250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9716B-BE13-4E95-B810-E8BFF21131C3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E8BB8-DDB5-4946-B21E-6411A2AF0B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3746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CAF87-2DE1-4E37-A1A6-78A0105318DE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9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CAF87-2DE1-4E37-A1A6-78A0105318DE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94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CAF87-2DE1-4E37-A1A6-78A0105318DE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8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cid:2ED5C405-6BC7-45D3-85DC-4C19463DC35E@home" TargetMode="Externa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C854-70B6-459B-B08A-A667D30D7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B0CEB-2B81-4B4D-9519-E71536FA1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C2FA8-B92E-4281-AAF9-FAB001BB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AE437-C4D1-492B-831A-1C9E1DC2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18720-007D-4CB4-9B1F-30A47676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128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F571-C9DA-48DE-9324-1CCC8D98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001B5-7006-4C37-80A9-846203BDE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2901F-C3D2-4D03-AD24-697FCD84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98DE7-E4BC-4711-8659-1119802B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EFE03-0A6C-4EBD-B9B6-AEC1EBB8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9371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E7AC3A-70D2-465E-BFB0-781C02FE3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D5E4E-F492-49F6-AF21-60C8F6AC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7A29C-58B9-4FDB-B6D0-8FD077EC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043BC-D702-44F9-876C-6F257F1F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D95F9-F6E4-4357-8405-33A549AE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6608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itel 1">
            <a:extLst>
              <a:ext uri="{FF2B5EF4-FFF2-40B4-BE49-F238E27FC236}">
                <a16:creationId xmlns:a16="http://schemas.microsoft.com/office/drawing/2014/main" id="{76010051-967F-5747-A21D-77F5A49F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59" y="619175"/>
            <a:ext cx="6055557" cy="272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7667EF6E-48FF-A749-973E-93471FA37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634" y="3562351"/>
            <a:ext cx="6055783" cy="452967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B0429319-FD04-2A4B-A67B-54E4B7F5B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635" y="4151456"/>
            <a:ext cx="6055784" cy="461433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E4953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8901A8-A9A0-7548-9CD2-32CDEB772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943" y="5419627"/>
            <a:ext cx="11319727" cy="14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13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itel 1">
            <a:extLst>
              <a:ext uri="{FF2B5EF4-FFF2-40B4-BE49-F238E27FC236}">
                <a16:creationId xmlns:a16="http://schemas.microsoft.com/office/drawing/2014/main" id="{76010051-967F-5747-A21D-77F5A49F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59" y="619175"/>
            <a:ext cx="6055557" cy="272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7667EF6E-48FF-A749-973E-93471FA37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634" y="3562351"/>
            <a:ext cx="6055783" cy="452967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B0429319-FD04-2A4B-A67B-54E4B7F5B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635" y="4151456"/>
            <a:ext cx="6055784" cy="461433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E4953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8901A8-A9A0-7548-9CD2-32CDEB772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2943" y="5425550"/>
            <a:ext cx="11319727" cy="144055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86B5622-D70F-B04E-8CD4-07A7B4881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9798" y="610136"/>
            <a:ext cx="1132201" cy="22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DAC6F47-A624-2546-B10E-0B649908D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bg2"/>
                </a:solidFill>
                <a:latin typeface="Flanders Art Sans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22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ou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DAC6F47-A624-2546-B10E-0B649908D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bg2"/>
                </a:solidFill>
                <a:latin typeface="Flanders Art Sans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633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Flanders Art Sans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7D7D0F2-66C5-7E46-864A-7BC97E90AF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9E3E5D9-BD8E-B14E-8C0B-A2AA83569A7A}"/>
              </a:ext>
            </a:extLst>
          </p:cNvPr>
          <p:cNvSpPr txBox="1">
            <a:spLocks/>
          </p:cNvSpPr>
          <p:nvPr userDrawn="1"/>
        </p:nvSpPr>
        <p:spPr>
          <a:xfrm>
            <a:off x="812800" y="478367"/>
            <a:ext cx="10084859" cy="1143000"/>
          </a:xfrm>
          <a:prstGeom prst="rect">
            <a:avLst/>
          </a:prstGeom>
        </p:spPr>
        <p:txBody>
          <a:bodyPr vert="horz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Flanders Art Sans Bold"/>
                <a:ea typeface="ＭＳ Ｐゴシック" charset="0"/>
                <a:cs typeface="Flanders Art Sans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9pPr>
          </a:lstStyle>
          <a:p>
            <a:r>
              <a:rPr lang="nl-NL" sz="5333" b="1" i="0" dirty="0">
                <a:latin typeface="+mj-lt"/>
              </a:rPr>
              <a:t>Klik om stijl te bewerken</a:t>
            </a: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909372C1-D335-FE4B-95A8-DAAB0C5A7C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2801" y="18139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60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24647B9-3163-9D4B-A53D-E8994CA1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" y="596"/>
            <a:ext cx="12189884" cy="68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6453F52-C2E0-4030-BEB5-AFEC3297ADC3}"/>
              </a:ext>
            </a:extLst>
          </p:cNvPr>
          <p:cNvSpPr txBox="1">
            <a:spLocks/>
          </p:cNvSpPr>
          <p:nvPr userDrawn="1"/>
        </p:nvSpPr>
        <p:spPr>
          <a:xfrm>
            <a:off x="10659535" y="6492279"/>
            <a:ext cx="1530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FAB73BC-B049-4115-A692-8D63A059BFB8}" type="slidenum">
              <a:rPr lang="en-US" sz="1200" b="1" smtClean="0">
                <a:solidFill>
                  <a:srgbClr val="40BAD2"/>
                </a:solidFill>
                <a:latin typeface="Corbel"/>
              </a:rPr>
              <a:pPr algn="r"/>
              <a:t>‹#›</a:t>
            </a:fld>
            <a:endParaRPr lang="en-US" sz="1200" b="1" dirty="0">
              <a:solidFill>
                <a:srgbClr val="40BAD2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59825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24647B9-3163-9D4B-A53D-E8994CA1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" y="596"/>
            <a:ext cx="12189884" cy="68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28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24647B9-3163-9D4B-A53D-E8994CA14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" y="596"/>
            <a:ext cx="12189884" cy="68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E7511FC-0693-4829-B63E-0B1C26F5D1BA}"/>
              </a:ext>
            </a:extLst>
          </p:cNvPr>
          <p:cNvSpPr/>
          <p:nvPr userDrawn="1"/>
        </p:nvSpPr>
        <p:spPr>
          <a:xfrm flipV="1">
            <a:off x="11012953" y="591"/>
            <a:ext cx="1176932" cy="3116764"/>
          </a:xfrm>
          <a:prstGeom prst="triangle">
            <a:avLst>
              <a:gd name="adj" fmla="val 100000"/>
            </a:avLst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8638184-6609-4433-BA65-A5F4A85DB373}"/>
              </a:ext>
            </a:extLst>
          </p:cNvPr>
          <p:cNvSpPr txBox="1">
            <a:spLocks/>
          </p:cNvSpPr>
          <p:nvPr userDrawn="1"/>
        </p:nvSpPr>
        <p:spPr>
          <a:xfrm>
            <a:off x="10659535" y="6492279"/>
            <a:ext cx="1530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FAB73BC-B049-4115-A692-8D63A059BFB8}" type="slidenum">
              <a:rPr lang="en-US" sz="1200" b="1" smtClean="0">
                <a:solidFill>
                  <a:srgbClr val="40BAD2"/>
                </a:solidFill>
                <a:latin typeface="Corbel"/>
              </a:rPr>
              <a:pPr algn="r"/>
              <a:t>‹#›</a:t>
            </a:fld>
            <a:endParaRPr lang="en-US" sz="1200" b="1" dirty="0">
              <a:solidFill>
                <a:srgbClr val="40BAD2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7105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1136-523D-4FC0-9CC8-7E8390F6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D8C7F-A97F-4ED7-895A-8FFCC0743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5454F-19FB-454B-AE26-9E389A61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2B6BE-D676-490D-A9F2-0237DF70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3AC7-5BB0-48A0-9983-089E5CB4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2113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24647B9-3163-9D4B-A53D-E8994CA14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" y="596"/>
            <a:ext cx="12189884" cy="68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2" y="1610785"/>
            <a:ext cx="5381624" cy="4737100"/>
          </a:xfrm>
          <a:prstGeom prst="rect">
            <a:avLst/>
          </a:prstGeom>
        </p:spPr>
        <p:txBody>
          <a:bodyPr vert="horz"/>
          <a:lstStyle>
            <a:lvl1pPr>
              <a:defRPr sz="1400" b="1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0" indent="0">
              <a:buClr>
                <a:schemeClr val="accent1"/>
              </a:buClr>
              <a:buFont typeface="Wingdings" charset="2"/>
              <a:buNone/>
              <a:defRPr sz="1200" b="1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0" indent="0">
              <a:buClr>
                <a:schemeClr val="accent1"/>
              </a:buClr>
              <a:buFontTx/>
              <a:buNone/>
              <a:defRPr sz="11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Normal text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E7511FC-0693-4829-B63E-0B1C26F5D1BA}"/>
              </a:ext>
            </a:extLst>
          </p:cNvPr>
          <p:cNvSpPr/>
          <p:nvPr userDrawn="1"/>
        </p:nvSpPr>
        <p:spPr>
          <a:xfrm flipV="1">
            <a:off x="11012953" y="591"/>
            <a:ext cx="1176932" cy="3116764"/>
          </a:xfrm>
          <a:prstGeom prst="triangle">
            <a:avLst>
              <a:gd name="adj" fmla="val 100000"/>
            </a:avLst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8638184-6609-4433-BA65-A5F4A85DB373}"/>
              </a:ext>
            </a:extLst>
          </p:cNvPr>
          <p:cNvSpPr txBox="1">
            <a:spLocks/>
          </p:cNvSpPr>
          <p:nvPr userDrawn="1"/>
        </p:nvSpPr>
        <p:spPr>
          <a:xfrm>
            <a:off x="10659535" y="6492279"/>
            <a:ext cx="1530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FAB73BC-B049-4115-A692-8D63A059BFB8}" type="slidenum">
              <a:rPr lang="en-US" sz="1200" b="1" smtClean="0">
                <a:solidFill>
                  <a:srgbClr val="40BAD2"/>
                </a:solidFill>
                <a:latin typeface="Corbel"/>
              </a:rPr>
              <a:pPr algn="r"/>
              <a:t>‹#›</a:t>
            </a:fld>
            <a:endParaRPr lang="en-US" sz="1200" b="1" dirty="0">
              <a:solidFill>
                <a:srgbClr val="40BAD2"/>
              </a:solidFill>
              <a:latin typeface="Corbel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6C6391C-3563-4037-991D-21256B6970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776" y="1611313"/>
            <a:ext cx="5381624" cy="4737100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5027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24647B9-3163-9D4B-A53D-E8994CA14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" y="596"/>
            <a:ext cx="12189884" cy="68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2" y="1610785"/>
            <a:ext cx="5381624" cy="4737100"/>
          </a:xfrm>
          <a:prstGeom prst="rect">
            <a:avLst/>
          </a:prstGeom>
        </p:spPr>
        <p:txBody>
          <a:bodyPr vert="horz"/>
          <a:lstStyle>
            <a:lvl1pPr>
              <a:defRPr sz="1400" b="1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0" indent="0">
              <a:buClr>
                <a:schemeClr val="accent1"/>
              </a:buClr>
              <a:buFont typeface="Wingdings" charset="2"/>
              <a:buNone/>
              <a:defRPr sz="1200" b="1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0" indent="0">
              <a:buClr>
                <a:schemeClr val="accent1"/>
              </a:buClr>
              <a:buFontTx/>
              <a:buNone/>
              <a:defRPr sz="11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Normal text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E7511FC-0693-4829-B63E-0B1C26F5D1BA}"/>
              </a:ext>
            </a:extLst>
          </p:cNvPr>
          <p:cNvSpPr/>
          <p:nvPr userDrawn="1"/>
        </p:nvSpPr>
        <p:spPr>
          <a:xfrm flipV="1">
            <a:off x="11012953" y="591"/>
            <a:ext cx="1176932" cy="3116764"/>
          </a:xfrm>
          <a:prstGeom prst="triangle">
            <a:avLst>
              <a:gd name="adj" fmla="val 100000"/>
            </a:avLst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6C6391C-3563-4037-991D-21256B6970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776" y="1611313"/>
            <a:ext cx="5381624" cy="4737100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0072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slide-16-9-model1.png">
            <a:extLst>
              <a:ext uri="{FF2B5EF4-FFF2-40B4-BE49-F238E27FC236}">
                <a16:creationId xmlns:a16="http://schemas.microsoft.com/office/drawing/2014/main" id="{DE73C46A-709A-0C4D-99C1-4525A7C54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2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bg2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bg2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bg2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bg2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366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9FC2CCC4-BA91-3443-82CD-CA1075B25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tx2"/>
              </a:buClr>
              <a:buFont typeface="Wingdings" charset="2"/>
              <a:buChar char="§"/>
              <a:defRPr sz="3200">
                <a:solidFill>
                  <a:schemeClr val="bg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tx2"/>
              </a:buClr>
              <a:buFont typeface="Arial"/>
              <a:buChar char="•"/>
              <a:defRPr sz="3200">
                <a:solidFill>
                  <a:schemeClr val="bg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bg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bg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206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241D4F26-93D6-BC46-BCF0-229E9C37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59" y="619175"/>
            <a:ext cx="6055557" cy="272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BEAF768-BDC5-204E-8613-891EFDD0B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634" y="3562351"/>
            <a:ext cx="6055783" cy="452967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2BFAD555-15AD-1E43-AD43-A110FF2F60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635" y="4151456"/>
            <a:ext cx="6055784" cy="461433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E4953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07E57E1-B2F2-2746-97E5-8DAB5D11C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131" y="5253463"/>
            <a:ext cx="11536483" cy="15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5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>
            <a:extLst>
              <a:ext uri="{FF2B5EF4-FFF2-40B4-BE49-F238E27FC236}">
                <a16:creationId xmlns:a16="http://schemas.microsoft.com/office/drawing/2014/main" id="{2F38E5E8-AC7D-4B40-9F4A-E97A0C7E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59" y="619175"/>
            <a:ext cx="6055557" cy="272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BB27D333-B7AD-E543-AA81-746B31DB6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634" y="3562351"/>
            <a:ext cx="6055783" cy="452967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jdelijke aanduiding voor tekst 11">
            <a:extLst>
              <a:ext uri="{FF2B5EF4-FFF2-40B4-BE49-F238E27FC236}">
                <a16:creationId xmlns:a16="http://schemas.microsoft.com/office/drawing/2014/main" id="{D9693F6B-FBF9-9141-A600-A074A1FE88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635" y="4151456"/>
            <a:ext cx="6055784" cy="461433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E4953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D19C36-3F97-7542-9F32-F7DB07182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6131" y="5270595"/>
            <a:ext cx="11536483" cy="156183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5D8E392-7214-EA41-A2ED-33CA140A1A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9798" y="610136"/>
            <a:ext cx="1132201" cy="22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0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NIET VERSPREIDEN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9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NIET VERSPREIDEN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18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8B1B-4056-4D3B-B8EA-64DF3D36F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6E6B-901D-435E-AC21-9167B638F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07531-FFA0-4C12-9BA4-25B33938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E4C27-650B-4B19-A8FA-45A2235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NIET VERSPREIDEN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13281-0C4F-4E2B-99BE-C7184281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06D4-81C5-4E15-ADC9-637FB57B1DA9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1116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Flanders Art Sans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7D7D0F2-66C5-7E46-864A-7BC97E90AF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9E3E5D9-BD8E-B14E-8C0B-A2AA83569A7A}"/>
              </a:ext>
            </a:extLst>
          </p:cNvPr>
          <p:cNvSpPr txBox="1">
            <a:spLocks/>
          </p:cNvSpPr>
          <p:nvPr userDrawn="1"/>
        </p:nvSpPr>
        <p:spPr>
          <a:xfrm>
            <a:off x="812800" y="478367"/>
            <a:ext cx="10084859" cy="1143000"/>
          </a:xfrm>
          <a:prstGeom prst="rect">
            <a:avLst/>
          </a:prstGeom>
        </p:spPr>
        <p:txBody>
          <a:bodyPr vert="horz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Flanders Art Sans Bold"/>
                <a:ea typeface="ＭＳ Ｐゴシック" charset="0"/>
                <a:cs typeface="Flanders Art Sans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9pPr>
          </a:lstStyle>
          <a:p>
            <a:r>
              <a:rPr lang="nl-NL" sz="5333" b="1" i="0" dirty="0">
                <a:latin typeface="+mj-lt"/>
              </a:rPr>
              <a:t>Klik om stijl te bewerken</a:t>
            </a: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909372C1-D335-FE4B-95A8-DAAB0C5A7C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2801" y="18139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266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B6D5-471B-46BD-BD39-3B9955D8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FD4F0-EAC9-4B4B-98D4-4B08D5EBC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68E90-091C-4F70-8505-1FF2C692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4BE25-60F7-4AC7-8154-BF0F0B36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8BCC1-2D9F-4E4C-BE0A-14237F98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74641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24647B9-3163-9D4B-A53D-E8994CA14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" y="596"/>
            <a:ext cx="12189884" cy="68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E7511FC-0693-4829-B63E-0B1C26F5D1BA}"/>
              </a:ext>
            </a:extLst>
          </p:cNvPr>
          <p:cNvSpPr/>
          <p:nvPr userDrawn="1"/>
        </p:nvSpPr>
        <p:spPr>
          <a:xfrm flipV="1">
            <a:off x="11012953" y="591"/>
            <a:ext cx="1176932" cy="3116764"/>
          </a:xfrm>
          <a:prstGeom prst="triangle">
            <a:avLst>
              <a:gd name="adj" fmla="val 100000"/>
            </a:avLst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</p:spTree>
    <p:extLst>
      <p:ext uri="{BB962C8B-B14F-4D97-AF65-F5344CB8AC3E}">
        <p14:creationId xmlns:p14="http://schemas.microsoft.com/office/powerpoint/2010/main" val="656479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09320"/>
            <a:ext cx="2255573" cy="548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0804" y="6405332"/>
            <a:ext cx="1164585" cy="2375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3341" y="6630876"/>
            <a:ext cx="2112235" cy="237515"/>
          </a:xfrm>
        </p:spPr>
        <p:txBody>
          <a:bodyPr/>
          <a:lstStyle/>
          <a:p>
            <a:pPr algn="l"/>
            <a:r>
              <a:rPr lang="en-US" dirty="0"/>
              <a:t>NIET VERSPREIDEN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29"/>
            <a:ext cx="1775448" cy="6657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 descr="D:\OneDrive - Vrije Universiteit Brussel\Dropbox\21-18 OVAM Proeftuincoördinatie (WG)\VUB LOGO Horizontaal (standaard)\RGB\VUB LOGO-RGB.jpg">
            <a:extLst>
              <a:ext uri="{FF2B5EF4-FFF2-40B4-BE49-F238E27FC236}">
                <a16:creationId xmlns:a16="http://schemas.microsoft.com/office/drawing/2014/main" id="{B77B5556-CA29-4A13-9E40-BFE596263C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40" y="2143460"/>
            <a:ext cx="1230739" cy="54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id:2ED5C405-6BC7-45D3-85DC-4C19463DC35E@home">
            <a:extLst>
              <a:ext uri="{FF2B5EF4-FFF2-40B4-BE49-F238E27FC236}">
                <a16:creationId xmlns:a16="http://schemas.microsoft.com/office/drawing/2014/main" id="{67E16F47-71C2-409C-ADB4-F5971B993AF8}"/>
              </a:ext>
            </a:extLst>
          </p:cNvPr>
          <p:cNvPicPr/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39" y="2883631"/>
            <a:ext cx="1303677" cy="69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Gerelateerde afbeelding">
            <a:extLst>
              <a:ext uri="{FF2B5EF4-FFF2-40B4-BE49-F238E27FC236}">
                <a16:creationId xmlns:a16="http://schemas.microsoft.com/office/drawing/2014/main" id="{AA984BC4-179F-4803-B771-D5BA98CBE8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02" y="687429"/>
            <a:ext cx="1376615" cy="48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" descr="C:\Users\lucp1414\Documents\Onderzoeksopdrachten\Gelijkheid openbare lasten\UHasselt-standaard.jpg">
            <a:extLst>
              <a:ext uri="{FF2B5EF4-FFF2-40B4-BE49-F238E27FC236}">
                <a16:creationId xmlns:a16="http://schemas.microsoft.com/office/drawing/2014/main" id="{9D5D48D4-A0F2-4ACD-A0FB-DC5939FA0A6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41" y="1363052"/>
            <a:ext cx="930319" cy="58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182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309320"/>
            <a:ext cx="2255573" cy="548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775448" y="334"/>
            <a:ext cx="719667" cy="663417"/>
          </a:xfrm>
          <a:noFill/>
        </p:spPr>
        <p:txBody>
          <a:bodyPr>
            <a:noAutofit/>
          </a:bodyPr>
          <a:lstStyle>
            <a:lvl1pPr>
              <a:defRPr sz="1067"/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2495115" y="-1978"/>
            <a:ext cx="2400732" cy="66524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2133"/>
              </a:lnSpc>
              <a:defRPr sz="2133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75734" y="1028694"/>
            <a:ext cx="11040972" cy="485657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130802" y="6405331"/>
            <a:ext cx="1164585" cy="2375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43340" y="6630875"/>
            <a:ext cx="2016224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NIET VERSPREIDEN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1775448" cy="6657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527382" y="1604433"/>
            <a:ext cx="11137569" cy="4608876"/>
          </a:xfr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400"/>
            </a:lvl1pPr>
            <a:lvl2pPr marL="480472" indent="-245527">
              <a:buFont typeface="Wingdings" panose="05000000000000000000" pitchFamily="2" charset="2"/>
              <a:buChar char="§"/>
              <a:defRPr sz="2133"/>
            </a:lvl2pPr>
            <a:lvl3pPr marL="715415" indent="-237061">
              <a:buFont typeface="Wingdings" panose="05000000000000000000" pitchFamily="2" charset="2"/>
              <a:buChar char="§"/>
              <a:defRPr sz="1867"/>
            </a:lvl3pPr>
            <a:lvl4pPr marL="958827" indent="-249760">
              <a:buFont typeface="Wingdings" panose="05000000000000000000" pitchFamily="2" charset="2"/>
              <a:buChar char="§"/>
              <a:defRPr sz="1600"/>
            </a:lvl4pPr>
            <a:lvl5pPr marL="480472" indent="-120648">
              <a:buFont typeface="Wingdings" panose="05000000000000000000" pitchFamily="2" charset="2"/>
              <a:buChar char="§"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177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309320"/>
            <a:ext cx="2255573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775448" y="334"/>
            <a:ext cx="719667" cy="663417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067"/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2495115" y="-1978"/>
            <a:ext cx="2400732" cy="66524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2133"/>
              </a:lnSpc>
              <a:defRPr sz="2133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75734" y="1028694"/>
            <a:ext cx="11040972" cy="48565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130802" y="6405331"/>
            <a:ext cx="1164585" cy="2375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43340" y="6630875"/>
            <a:ext cx="2112235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NIET VERSPREIDEN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1775448" cy="6657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527382" y="1604433"/>
            <a:ext cx="11137569" cy="4608876"/>
          </a:xfr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400"/>
            </a:lvl1pPr>
            <a:lvl2pPr marL="480472" indent="-245527">
              <a:buFont typeface="Wingdings" panose="05000000000000000000" pitchFamily="2" charset="2"/>
              <a:buChar char="§"/>
              <a:defRPr sz="2133"/>
            </a:lvl2pPr>
            <a:lvl3pPr marL="715415" indent="-237061">
              <a:buFont typeface="Wingdings" panose="05000000000000000000" pitchFamily="2" charset="2"/>
              <a:buChar char="§"/>
              <a:defRPr sz="1867"/>
            </a:lvl3pPr>
            <a:lvl4pPr marL="958827" indent="-249760">
              <a:buFont typeface="Wingdings" panose="05000000000000000000" pitchFamily="2" charset="2"/>
              <a:buChar char="§"/>
              <a:defRPr sz="1600"/>
            </a:lvl4pPr>
            <a:lvl5pPr marL="480472" indent="-120648">
              <a:buFont typeface="Wingdings" panose="05000000000000000000" pitchFamily="2" charset="2"/>
              <a:buChar char="§"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6249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24647B9-3163-9D4B-A53D-E8994CA14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" y="596"/>
            <a:ext cx="12189884" cy="68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BE" noProof="0"/>
              <a:t>Click to edit Master title style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2" y="1610785"/>
            <a:ext cx="5381624" cy="4737100"/>
          </a:xfrm>
          <a:prstGeom prst="rect">
            <a:avLst/>
          </a:prstGeom>
        </p:spPr>
        <p:txBody>
          <a:bodyPr vert="horz"/>
          <a:lstStyle>
            <a:lvl1pPr>
              <a:defRPr sz="1400" b="1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0" indent="0">
              <a:buClr>
                <a:schemeClr val="accent1"/>
              </a:buClr>
              <a:buFont typeface="Wingdings" charset="2"/>
              <a:buNone/>
              <a:defRPr sz="1200" b="1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0" indent="0">
              <a:buClr>
                <a:schemeClr val="accent1"/>
              </a:buClr>
              <a:buFontTx/>
              <a:buNone/>
              <a:defRPr sz="11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Normal</a:t>
            </a:r>
            <a:r>
              <a:rPr lang="nl-BE" noProof="0"/>
              <a:t> </a:t>
            </a:r>
            <a:r>
              <a:rPr lang="nl-BE" noProof="0" err="1"/>
              <a:t>text</a:t>
            </a:r>
            <a:endParaRPr lang="nl-BE" noProof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E7511FC-0693-4829-B63E-0B1C26F5D1BA}"/>
              </a:ext>
            </a:extLst>
          </p:cNvPr>
          <p:cNvSpPr/>
          <p:nvPr userDrawn="1"/>
        </p:nvSpPr>
        <p:spPr>
          <a:xfrm flipV="1">
            <a:off x="11012953" y="591"/>
            <a:ext cx="1176932" cy="3116764"/>
          </a:xfrm>
          <a:prstGeom prst="triangle">
            <a:avLst>
              <a:gd name="adj" fmla="val 100000"/>
            </a:avLst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8638184-6609-4433-BA65-A5F4A85DB373}"/>
              </a:ext>
            </a:extLst>
          </p:cNvPr>
          <p:cNvSpPr txBox="1">
            <a:spLocks/>
          </p:cNvSpPr>
          <p:nvPr userDrawn="1"/>
        </p:nvSpPr>
        <p:spPr>
          <a:xfrm>
            <a:off x="10659535" y="6492279"/>
            <a:ext cx="1530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FAB73BC-B049-4115-A692-8D63A059BFB8}" type="slidenum">
              <a:rPr lang="en-US" sz="1200" b="1" smtClean="0">
                <a:solidFill>
                  <a:srgbClr val="40BAD2"/>
                </a:solidFill>
                <a:latin typeface="Corbel"/>
              </a:rPr>
              <a:pPr algn="r"/>
              <a:t>‹#›</a:t>
            </a:fld>
            <a:endParaRPr lang="en-US" sz="1200" b="1" dirty="0">
              <a:solidFill>
                <a:srgbClr val="40BAD2"/>
              </a:solidFill>
              <a:latin typeface="Corbel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6C6391C-3563-4037-991D-21256B6970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776" y="1611313"/>
            <a:ext cx="5381624" cy="4737100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6885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24647B9-3163-9D4B-A53D-E8994CA14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" y="596"/>
            <a:ext cx="12189884" cy="68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E7511FC-0693-4829-B63E-0B1C26F5D1BA}"/>
              </a:ext>
            </a:extLst>
          </p:cNvPr>
          <p:cNvSpPr/>
          <p:nvPr userDrawn="1"/>
        </p:nvSpPr>
        <p:spPr>
          <a:xfrm flipV="1">
            <a:off x="11012953" y="591"/>
            <a:ext cx="1176932" cy="3116764"/>
          </a:xfrm>
          <a:prstGeom prst="triangle">
            <a:avLst>
              <a:gd name="adj" fmla="val 100000"/>
            </a:avLst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CEF3615-F234-43EE-8B27-9F5DBFE97B4F}"/>
              </a:ext>
            </a:extLst>
          </p:cNvPr>
          <p:cNvSpPr txBox="1">
            <a:spLocks/>
          </p:cNvSpPr>
          <p:nvPr userDrawn="1"/>
        </p:nvSpPr>
        <p:spPr>
          <a:xfrm>
            <a:off x="10659535" y="6492279"/>
            <a:ext cx="1530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FAB73BC-B049-4115-A692-8D63A059BFB8}" type="slidenum">
              <a:rPr lang="en-US" sz="1200" b="1" smtClean="0">
                <a:solidFill>
                  <a:srgbClr val="40BAD2"/>
                </a:solidFill>
                <a:latin typeface="Corbel"/>
              </a:rPr>
              <a:pPr algn="r"/>
              <a:t>‹#›</a:t>
            </a:fld>
            <a:endParaRPr lang="en-US" sz="1200" b="1" dirty="0">
              <a:solidFill>
                <a:srgbClr val="40BAD2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95759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76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itel 1">
            <a:extLst>
              <a:ext uri="{FF2B5EF4-FFF2-40B4-BE49-F238E27FC236}">
                <a16:creationId xmlns:a16="http://schemas.microsoft.com/office/drawing/2014/main" id="{76010051-967F-5747-A21D-77F5A49F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59" y="619175"/>
            <a:ext cx="6055557" cy="272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7667EF6E-48FF-A749-973E-93471FA37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634" y="3562351"/>
            <a:ext cx="6055783" cy="452967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B0429319-FD04-2A4B-A67B-54E4B7F5B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635" y="4151456"/>
            <a:ext cx="6055784" cy="461433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E4953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8901A8-A9A0-7548-9CD2-32CDEB772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943" y="5419627"/>
            <a:ext cx="11319727" cy="14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59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itel 1">
            <a:extLst>
              <a:ext uri="{FF2B5EF4-FFF2-40B4-BE49-F238E27FC236}">
                <a16:creationId xmlns:a16="http://schemas.microsoft.com/office/drawing/2014/main" id="{76010051-967F-5747-A21D-77F5A49F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59" y="619175"/>
            <a:ext cx="6055557" cy="272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7667EF6E-48FF-A749-973E-93471FA37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634" y="3562351"/>
            <a:ext cx="6055783" cy="452967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B0429319-FD04-2A4B-A67B-54E4B7F5B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635" y="4151456"/>
            <a:ext cx="6055784" cy="461433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E4953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8901A8-A9A0-7548-9CD2-32CDEB772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2943" y="5425550"/>
            <a:ext cx="11319727" cy="144055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86B5622-D70F-B04E-8CD4-07A7B4881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9798" y="610136"/>
            <a:ext cx="1132201" cy="22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59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ou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DAC6F47-A624-2546-B10E-0B649908D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bg2"/>
                </a:solidFill>
                <a:latin typeface="Flanders Art Sans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bg2"/>
                </a:solidFill>
                <a:latin typeface="Flanders Art Sans"/>
                <a:cs typeface="Flanders Art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81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C9CE-251B-40AE-84DA-E2C23457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1AA55-D447-4516-8B7F-B6765114F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3761C-6264-40EC-B5B8-86A85B6C1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39D40-DF7A-455B-9ADA-169D017B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394D5-E188-449B-9216-FEB4E6BB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4C67A-D035-46BE-B08A-BAE9004D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01159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Flanders Art Sans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Flanders Art Sans"/>
                <a:cs typeface="Flanders Art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7D7D0F2-66C5-7E46-864A-7BC97E90AF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9E3E5D9-BD8E-B14E-8C0B-A2AA83569A7A}"/>
              </a:ext>
            </a:extLst>
          </p:cNvPr>
          <p:cNvSpPr txBox="1">
            <a:spLocks/>
          </p:cNvSpPr>
          <p:nvPr userDrawn="1"/>
        </p:nvSpPr>
        <p:spPr>
          <a:xfrm>
            <a:off x="812800" y="478367"/>
            <a:ext cx="10084859" cy="1143000"/>
          </a:xfrm>
          <a:prstGeom prst="rect">
            <a:avLst/>
          </a:prstGeom>
        </p:spPr>
        <p:txBody>
          <a:bodyPr vert="horz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Flanders Art Sans Bold"/>
                <a:ea typeface="ＭＳ Ｐゴシック" charset="0"/>
                <a:cs typeface="Flanders Art Sans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9pPr>
          </a:lstStyle>
          <a:p>
            <a:r>
              <a:rPr lang="nl-NL" sz="5333" b="1" i="0" dirty="0">
                <a:latin typeface="+mj-lt"/>
              </a:rPr>
              <a:t>Klik om stijl te bewerken</a:t>
            </a: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909372C1-D335-FE4B-95A8-DAAB0C5A7C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2801" y="18139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535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24647B9-3163-9D4B-A53D-E8994CA1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" y="596"/>
            <a:ext cx="12189884" cy="68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4ED4F00-B86F-4EFC-9444-139A1623CE7C}"/>
              </a:ext>
            </a:extLst>
          </p:cNvPr>
          <p:cNvSpPr txBox="1">
            <a:spLocks/>
          </p:cNvSpPr>
          <p:nvPr userDrawn="1"/>
        </p:nvSpPr>
        <p:spPr>
          <a:xfrm>
            <a:off x="10659535" y="6492279"/>
            <a:ext cx="1530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FAB73BC-B049-4115-A692-8D63A059BFB8}" type="slidenum">
              <a:rPr lang="en-US" sz="1200" b="1" smtClean="0">
                <a:solidFill>
                  <a:srgbClr val="40BAD2"/>
                </a:solidFill>
                <a:latin typeface="Corbel"/>
              </a:rPr>
              <a:pPr algn="r"/>
              <a:t>‹#›</a:t>
            </a:fld>
            <a:endParaRPr lang="en-US" sz="1200" b="1" dirty="0">
              <a:solidFill>
                <a:srgbClr val="40BAD2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0291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ou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slide-16-9-model1.png">
            <a:extLst>
              <a:ext uri="{FF2B5EF4-FFF2-40B4-BE49-F238E27FC236}">
                <a16:creationId xmlns:a16="http://schemas.microsoft.com/office/drawing/2014/main" id="{DE73C46A-709A-0C4D-99C1-4525A7C54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2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bg2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bg2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bg2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bg2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470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9FC2CCC4-BA91-3443-82CD-CA1075B25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tx2"/>
              </a:buClr>
              <a:buFont typeface="Wingdings" charset="2"/>
              <a:buChar char="§"/>
              <a:defRPr sz="3200">
                <a:solidFill>
                  <a:schemeClr val="bg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tx2"/>
              </a:buClr>
              <a:buFont typeface="Arial"/>
              <a:buChar char="•"/>
              <a:defRPr sz="3200">
                <a:solidFill>
                  <a:schemeClr val="bg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bg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bg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513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241D4F26-93D6-BC46-BCF0-229E9C37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59" y="619175"/>
            <a:ext cx="6055557" cy="272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BEAF768-BDC5-204E-8613-891EFDD0B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634" y="3562351"/>
            <a:ext cx="6055783" cy="452967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2BFAD555-15AD-1E43-AD43-A110FF2F60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635" y="4151456"/>
            <a:ext cx="6055784" cy="461433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E4953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07E57E1-B2F2-2746-97E5-8DAB5D11C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131" y="5253463"/>
            <a:ext cx="11536483" cy="15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13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>
            <a:extLst>
              <a:ext uri="{FF2B5EF4-FFF2-40B4-BE49-F238E27FC236}">
                <a16:creationId xmlns:a16="http://schemas.microsoft.com/office/drawing/2014/main" id="{2F38E5E8-AC7D-4B40-9F4A-E97A0C7E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59" y="619175"/>
            <a:ext cx="6055557" cy="272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BB27D333-B7AD-E543-AA81-746B31DB6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634" y="3562351"/>
            <a:ext cx="6055783" cy="452967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tekst 11">
            <a:extLst>
              <a:ext uri="{FF2B5EF4-FFF2-40B4-BE49-F238E27FC236}">
                <a16:creationId xmlns:a16="http://schemas.microsoft.com/office/drawing/2014/main" id="{D9693F6B-FBF9-9141-A600-A074A1FE88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635" y="4151456"/>
            <a:ext cx="6055784" cy="461433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E4953"/>
                </a:solidFill>
                <a:latin typeface="Flanders Art Sans"/>
                <a:cs typeface="Flanders Art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D19C36-3F97-7542-9F32-F7DB07182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6131" y="5270595"/>
            <a:ext cx="11536483" cy="156183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5D8E392-7214-EA41-A2ED-33CA140A1A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9798" y="610136"/>
            <a:ext cx="1132201" cy="22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44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24647B9-3163-9D4B-A53D-E8994CA1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" y="596"/>
            <a:ext cx="12189884" cy="68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624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nhou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24647B9-3163-9D4B-A53D-E8994CA14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" y="596"/>
            <a:ext cx="12189884" cy="68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BE" noProof="0"/>
              <a:t>Click to edit Master title style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09601" y="1610785"/>
            <a:ext cx="10682817" cy="47371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1pPr>
            <a:lvl2pPr marL="990575" indent="-380990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2pPr>
            <a:lvl3pPr marL="1523962" indent="-304792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3pPr>
            <a:lvl4pPr marL="2133547" indent="-304792">
              <a:buClr>
                <a:schemeClr val="accent1"/>
              </a:buClr>
              <a:buFont typeface="Lucida Grande"/>
              <a:buChar char="&gt;"/>
              <a:defRPr sz="3200">
                <a:solidFill>
                  <a:schemeClr val="tx1"/>
                </a:solidFill>
                <a:latin typeface="+mn-lt"/>
                <a:cs typeface="Flanders Art Sans"/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  <a:latin typeface="+mn-lt"/>
                <a:cs typeface="Flanders Art Sans"/>
              </a:defRPr>
            </a:lvl5pPr>
          </a:lstStyle>
          <a:p>
            <a:pPr lvl="0"/>
            <a:r>
              <a:rPr lang="nl-BE" noProof="0"/>
              <a:t>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E7511FC-0693-4829-B63E-0B1C26F5D1BA}"/>
              </a:ext>
            </a:extLst>
          </p:cNvPr>
          <p:cNvSpPr/>
          <p:nvPr userDrawn="1"/>
        </p:nvSpPr>
        <p:spPr>
          <a:xfrm flipV="1">
            <a:off x="11012953" y="591"/>
            <a:ext cx="1176932" cy="3116764"/>
          </a:xfrm>
          <a:prstGeom prst="triangle">
            <a:avLst>
              <a:gd name="adj" fmla="val 100000"/>
            </a:avLst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467098E-F3A4-4437-9000-7C3E6DB144B3}"/>
              </a:ext>
            </a:extLst>
          </p:cNvPr>
          <p:cNvSpPr txBox="1">
            <a:spLocks/>
          </p:cNvSpPr>
          <p:nvPr userDrawn="1"/>
        </p:nvSpPr>
        <p:spPr>
          <a:xfrm>
            <a:off x="10659535" y="6492279"/>
            <a:ext cx="1530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FAB73BC-B049-4115-A692-8D63A059BFB8}" type="slidenum">
              <a:rPr lang="en-US" sz="1200" b="1" smtClean="0">
                <a:solidFill>
                  <a:srgbClr val="40BAD2"/>
                </a:solidFill>
                <a:latin typeface="Corbel"/>
              </a:rPr>
              <a:pPr algn="r"/>
              <a:t>‹#›</a:t>
            </a:fld>
            <a:endParaRPr lang="en-US" sz="1200" b="1" dirty="0">
              <a:solidFill>
                <a:srgbClr val="40BAD2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73378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2BB91FA-7DF8-774A-B928-4D8F24988153}"/>
              </a:ext>
            </a:extLst>
          </p:cNvPr>
          <p:cNvSpPr/>
          <p:nvPr userDrawn="1"/>
        </p:nvSpPr>
        <p:spPr>
          <a:xfrm>
            <a:off x="-127498" y="-71718"/>
            <a:ext cx="12446995" cy="7001435"/>
          </a:xfrm>
          <a:prstGeom prst="rect">
            <a:avLst/>
          </a:prstGeom>
          <a:solidFill>
            <a:srgbClr val="0F47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2098844"/>
            <a:ext cx="10084859" cy="1143000"/>
          </a:xfrm>
          <a:prstGeom prst="rect">
            <a:avLst/>
          </a:prstGeom>
        </p:spPr>
        <p:txBody>
          <a:bodyPr vert="horz"/>
          <a:lstStyle>
            <a:lvl1pPr>
              <a:defRPr sz="7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Tussentitel</a:t>
            </a:r>
          </a:p>
        </p:txBody>
      </p:sp>
    </p:spTree>
    <p:extLst>
      <p:ext uri="{BB962C8B-B14F-4D97-AF65-F5344CB8AC3E}">
        <p14:creationId xmlns:p14="http://schemas.microsoft.com/office/powerpoint/2010/main" val="177832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25CD-9011-4B14-896E-8B63C706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306AA-F4B5-48CA-96D5-2102D5878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310DB-A784-4C3C-9A64-1BC87C255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F521B-F416-4308-8D65-71C50336D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F7064-23D4-4F3B-AC6F-02A62EFAF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B99E0-64D3-4233-B6AA-7ACD3A9C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ECE46-0204-42F1-9A95-D4F1A0C8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CF344-AA24-431D-A615-F83CC723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495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92A6-3159-4F34-83D1-F4658523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9FDD1-D255-4258-9451-29CFF2A0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39C60-A61C-447C-9723-D9A3FC65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C66DB-BCC1-412C-94DE-29D060CC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2799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04FB0-7763-47E7-9C94-E8796313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29A9E-DBBF-4AD1-A665-7F258D48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4CB4C-C117-42A4-B359-0ACBB916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6159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44E3-1D55-43E4-81E2-F75650A6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4EF9D-FF33-4829-B2B7-1DDD4557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764FB-8573-4C84-BBCD-44049911E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F7349-DB60-4920-AA4C-F062E85C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424CF-1A22-4267-90F5-AE9A2091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4BFA5-E042-43A1-9389-E84D8E31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7922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BCA6-13AA-4A29-B547-9A0BCEAE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5EBD2-9EF5-4D98-A3DC-7E9CB8EA0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3A911-CE51-4887-8C5D-6F952CBF4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B46EA-40C7-4FD9-A3CC-508B37DA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12606-3CA1-4F9D-B286-0E2081AE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9EAC7-1A20-4A04-A42E-3E4D188C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432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1.jpeg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87006-2590-4B18-ADA8-2AE46BC1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59978-7D6A-47B6-9F90-C6F76FC0D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917AD-27F2-482E-9E99-3103F9B01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2AB7-D9E0-493E-9F3A-AA434398719B}" type="datetimeFigureOut">
              <a:rPr lang="en-BE" smtClean="0"/>
              <a:t>16/12/2022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2A65C-AB8E-4F04-9692-5DC41A35A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8A327-4DC3-4658-BE4B-7463E09C2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A577-6FDD-4F9F-94DD-214347C67A9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7848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EABA1B-9076-0945-BAAC-148A87D7B4CB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8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sldNum="0" hd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5333" b="1" kern="1200">
          <a:solidFill>
            <a:srgbClr val="84C6CD"/>
          </a:solidFill>
          <a:latin typeface="Flanders Art Sans Bold"/>
          <a:ea typeface="ＭＳ Ｐゴシック" charset="0"/>
          <a:cs typeface="Flanders Art Sans Bold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4C6CD"/>
          </a:solidFill>
          <a:latin typeface="Flanders Art Sans Bold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4C6CD"/>
          </a:solidFill>
          <a:latin typeface="Flanders Art Sans Bold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4C6CD"/>
          </a:solidFill>
          <a:latin typeface="Flanders Art Sans Bold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4C6CD"/>
          </a:solidFill>
          <a:latin typeface="Flanders Art Sans Bold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4C6CD"/>
          </a:solidFill>
          <a:latin typeface="Flanders Art Sans Bold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4C6CD"/>
          </a:solidFill>
          <a:latin typeface="Flanders Art Sans Bold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4C6CD"/>
          </a:solidFill>
          <a:latin typeface="Flanders Art Sans Bold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4C6CD"/>
          </a:solidFill>
          <a:latin typeface="Flanders Art Sans Bold" charset="0"/>
          <a:ea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itionshub.climate-kic.org/publications/value-network-mapping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172B-1293-4A31-9735-CFF7A91F0B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87F07-A4B2-43A7-B047-2CE347A82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956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8E4F29C-FE0F-4A22-9B87-C6BE535FF9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22469" y="3574173"/>
            <a:ext cx="9578769" cy="410189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4BFE60-78C9-4665-B66E-DED8519F7CD8}"/>
              </a:ext>
            </a:extLst>
          </p:cNvPr>
          <p:cNvSpPr txBox="1">
            <a:spLocks/>
          </p:cNvSpPr>
          <p:nvPr/>
        </p:nvSpPr>
        <p:spPr>
          <a:xfrm>
            <a:off x="609600" y="275167"/>
            <a:ext cx="10084859" cy="1143000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333" b="1" i="0" kern="1200">
                <a:solidFill>
                  <a:schemeClr val="bg2"/>
                </a:solidFill>
                <a:latin typeface="+mj-lt"/>
                <a:ea typeface="ＭＳ Ｐゴシック" charset="0"/>
                <a:cs typeface="Flanders Art Sans Bold"/>
              </a:defRPr>
            </a:lvl1pPr>
            <a:lvl2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2pPr>
            <a:lvl3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3pPr>
            <a:lvl4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4pPr>
            <a:lvl5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5pPr>
            <a:lvl6pPr marL="609585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6pPr>
            <a:lvl7pPr marL="1219170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7pPr>
            <a:lvl8pPr marL="1828754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8pPr>
            <a:lvl9pPr marL="2438339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84C6CD"/>
                </a:solidFill>
                <a:latin typeface="Flanders Art Sans Bold" charset="0"/>
                <a:ea typeface="ＭＳ Ｐゴシック" charset="0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7B9BF"/>
                </a:solidFill>
                <a:effectLst/>
                <a:uLnTx/>
                <a:uFillTx/>
                <a:latin typeface="Calibri"/>
                <a:ea typeface="ＭＳ Ｐゴシック"/>
              </a:rPr>
              <a:t>Template inspirende case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97B9BF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5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7C29367D-B991-4405-AAB0-EB6E1DBB208E}"/>
              </a:ext>
            </a:extLst>
          </p:cNvPr>
          <p:cNvSpPr txBox="1">
            <a:spLocks/>
          </p:cNvSpPr>
          <p:nvPr/>
        </p:nvSpPr>
        <p:spPr>
          <a:xfrm>
            <a:off x="4748981" y="1145800"/>
            <a:ext cx="6833419" cy="5186761"/>
          </a:xfrm>
          <a:prstGeom prst="rect">
            <a:avLst/>
          </a:prstGeom>
        </p:spPr>
        <p:txBody>
          <a:bodyPr vert="horz"/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Flanders Art Sans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Flanders Art Sans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Flanders Art Sans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&gt;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Flanders Art Sans"/>
              </a:defRPr>
            </a:lvl4pPr>
            <a:lvl5pPr marL="2743131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landers Art San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srgbClr val="0198A8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over de case:</a:t>
            </a: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geef een korte beschrijving van de casus: op wat wil men een antwoord bieden?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just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Doelpubliek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: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geef aan wie bij deze casus betrokken is en voor welk marktsegment dit relevant is.</a:t>
            </a:r>
            <a:endParaRPr kumimoji="0" lang="nl-BE" sz="1400" b="1" i="0" u="none" strike="noStrike" kern="1200" cap="none" spc="0" normalizeH="0" baseline="0" noProof="0" dirty="0">
              <a:ln>
                <a:noFill/>
              </a:ln>
              <a:solidFill>
                <a:srgbClr val="0198A8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290D94-C39B-4093-BDEC-277A6702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Naam inspirerende case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E8918-013A-4DD7-B900-4F2B6A7639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266428"/>
            <a:ext cx="4139379" cy="5186760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9" name="Rechthoek 1551">
            <a:extLst>
              <a:ext uri="{FF2B5EF4-FFF2-40B4-BE49-F238E27FC236}">
                <a16:creationId xmlns:a16="http://schemas.microsoft.com/office/drawing/2014/main" id="{FE11A96B-91BD-4284-873D-F0098F525F9A}"/>
              </a:ext>
            </a:extLst>
          </p:cNvPr>
          <p:cNvSpPr/>
          <p:nvPr/>
        </p:nvSpPr>
        <p:spPr>
          <a:xfrm rot="9583055" flipH="1">
            <a:off x="10914826" y="-1600402"/>
            <a:ext cx="654120" cy="7183660"/>
          </a:xfrm>
          <a:prstGeom prst="rect">
            <a:avLst/>
          </a:prstGeom>
          <a:solidFill>
            <a:srgbClr val="0D486A">
              <a:alpha val="40000"/>
            </a:srgbClr>
          </a:solidFill>
          <a:ln w="7619" cap="flat">
            <a:noFill/>
            <a:prstDash val="solid"/>
            <a:miter/>
          </a:ln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landers Art Sans" panose="00000500000000000000"/>
                <a:ea typeface="+mn-ea"/>
                <a:cs typeface="+mn-cs"/>
              </a:rPr>
              <a:t>TEMPLATE</a:t>
            </a:r>
            <a:endParaRPr kumimoji="0" lang="en-B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landers Art Sans" panose="00000500000000000000"/>
              <a:ea typeface="+mn-ea"/>
              <a:cs typeface="+mn-cs"/>
            </a:endParaRPr>
          </a:p>
        </p:txBody>
      </p:sp>
      <p:sp>
        <p:nvSpPr>
          <p:cNvPr id="10" name="Tekstvak 1552">
            <a:extLst>
              <a:ext uri="{FF2B5EF4-FFF2-40B4-BE49-F238E27FC236}">
                <a16:creationId xmlns:a16="http://schemas.microsoft.com/office/drawing/2014/main" id="{407FC0A6-DD36-420D-91C5-71794C27BEC5}"/>
              </a:ext>
            </a:extLst>
          </p:cNvPr>
          <p:cNvSpPr txBox="1"/>
          <p:nvPr/>
        </p:nvSpPr>
        <p:spPr>
          <a:xfrm>
            <a:off x="12430463" y="2904701"/>
            <a:ext cx="25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Vul deze template in en verwijder dit template label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1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10068-A688-4C35-9E45-7022B8B9AE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512763"/>
            <a:ext cx="5381624" cy="5835122"/>
          </a:xfrm>
        </p:spPr>
        <p:txBody>
          <a:bodyPr/>
          <a:lstStyle/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0198A8"/>
                </a:solidFill>
                <a:ea typeface="+mn-ea"/>
                <a:cs typeface="+mn-cs"/>
              </a:rPr>
              <a:t>circulaire businessconcepten:</a:t>
            </a:r>
            <a:endParaRPr lang="nl-BE" b="0" dirty="0">
              <a:solidFill>
                <a:srgbClr val="333333"/>
              </a:solidFill>
              <a:ea typeface="+mn-ea"/>
              <a:cs typeface="+mn-cs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BE" sz="1200" b="0" i="1" dirty="0">
                <a:solidFill>
                  <a:prstClr val="white">
                    <a:lumMod val="75000"/>
                  </a:prstClr>
                </a:solidFill>
                <a:ea typeface="+mn-ea"/>
                <a:cs typeface="+mn-cs"/>
              </a:rPr>
              <a:t>&lt;geef aan welke businessconcepten beschreven in </a:t>
            </a:r>
            <a:r>
              <a:rPr lang="nl-BE" sz="1200" b="0" i="1" dirty="0">
                <a:solidFill>
                  <a:srgbClr val="0798A9"/>
                </a:solidFill>
                <a:ea typeface="+mn-ea"/>
                <a:cs typeface="+mn-cs"/>
              </a:rPr>
              <a:t>‘</a:t>
            </a:r>
            <a:r>
              <a:rPr lang="nl-BE" sz="1200" b="0" i="1" dirty="0">
                <a:solidFill>
                  <a:srgbClr val="0798A9"/>
                </a:solidFill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nl-BE" sz="1200" b="0" i="1" dirty="0">
                <a:solidFill>
                  <a:srgbClr val="0198A8"/>
                </a:solidFill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nfofiches businessconcepten in een circulaire bouw’.</a:t>
            </a:r>
            <a:r>
              <a:rPr lang="nl-BE" sz="1200" b="0" i="1" dirty="0">
                <a:solidFill>
                  <a:srgbClr val="0198A8"/>
                </a:solidFill>
                <a:ea typeface="+mn-ea"/>
                <a:cs typeface="+mn-cs"/>
              </a:rPr>
              <a:t> </a:t>
            </a:r>
            <a:r>
              <a:rPr lang="nl-BE" sz="1200" b="0" i="1" dirty="0">
                <a:solidFill>
                  <a:prstClr val="white">
                    <a:lumMod val="75000"/>
                  </a:prstClr>
                </a:solidFill>
                <a:ea typeface="+mn-ea"/>
                <a:cs typeface="+mn-cs"/>
              </a:rPr>
              <a:t>werden gehanteerd: was dit een succes? wat lukt nog niet?</a:t>
            </a:r>
            <a:r>
              <a:rPr lang="nl-BE" sz="1200" b="0" dirty="0">
                <a:solidFill>
                  <a:prstClr val="white">
                    <a:lumMod val="75000"/>
                  </a:prstClr>
                </a:solidFill>
                <a:ea typeface="+mn-ea"/>
                <a:cs typeface="+mn-cs"/>
              </a:rPr>
              <a:t> </a:t>
            </a: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sz="1200" b="0" dirty="0">
              <a:solidFill>
                <a:srgbClr val="333333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sz="1200" b="0" dirty="0">
              <a:solidFill>
                <a:srgbClr val="FFC000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dirty="0">
              <a:solidFill>
                <a:srgbClr val="0198A8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dirty="0">
              <a:solidFill>
                <a:srgbClr val="0198A8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dirty="0">
              <a:solidFill>
                <a:srgbClr val="0198A8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dirty="0">
              <a:solidFill>
                <a:srgbClr val="0198A8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dirty="0">
              <a:solidFill>
                <a:srgbClr val="0198A8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dirty="0">
              <a:solidFill>
                <a:srgbClr val="0198A8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0198A8"/>
                </a:solidFill>
                <a:ea typeface="+mn-ea"/>
                <a:cs typeface="+mn-cs"/>
              </a:rPr>
              <a:t>Samenwerkingsvormen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BE" sz="1200" b="0" i="1" dirty="0">
                <a:solidFill>
                  <a:prstClr val="white">
                    <a:lumMod val="75000"/>
                  </a:prstClr>
                </a:solidFill>
                <a:ea typeface="+mn-ea"/>
                <a:cs typeface="+mn-cs"/>
              </a:rPr>
              <a:t>&lt;beschrijf a.d.h.v. welke samenwerkingsvormen de businessconcepten verbreed, uitgediept en/of opgeschaald konden worden</a:t>
            </a:r>
            <a:endParaRPr lang="nl-BE" i="1" dirty="0">
              <a:solidFill>
                <a:prstClr val="white">
                  <a:lumMod val="75000"/>
                </a:prstClr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sz="1200" b="0" dirty="0">
              <a:solidFill>
                <a:srgbClr val="333333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sz="1200" b="0" dirty="0">
              <a:solidFill>
                <a:srgbClr val="333333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sz="1200" b="0" dirty="0">
              <a:solidFill>
                <a:srgbClr val="333333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sz="1200" b="0" dirty="0">
              <a:solidFill>
                <a:srgbClr val="333333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sz="1200" b="0" dirty="0">
              <a:solidFill>
                <a:srgbClr val="333333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sz="1200" b="0" dirty="0">
              <a:solidFill>
                <a:srgbClr val="333333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sz="1200" b="0" dirty="0">
              <a:solidFill>
                <a:srgbClr val="333333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sz="1200" b="0" dirty="0">
              <a:solidFill>
                <a:srgbClr val="333333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endParaRPr lang="nl-BE" dirty="0">
              <a:solidFill>
                <a:srgbClr val="0198A8"/>
              </a:solidFill>
              <a:ea typeface="+mn-ea"/>
              <a:cs typeface="+mn-cs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0198A8"/>
                </a:solidFill>
                <a:ea typeface="+mn-ea"/>
                <a:cs typeface="+mn-cs"/>
              </a:rPr>
              <a:t>contactgegevens</a:t>
            </a:r>
          </a:p>
          <a:p>
            <a:pPr marL="171450" lvl="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333333"/>
                </a:solidFill>
                <a:ea typeface="+mn-ea"/>
                <a:cs typeface="+mn-cs"/>
              </a:rPr>
              <a:t>Naam</a:t>
            </a:r>
            <a:r>
              <a:rPr lang="nl-BE" sz="1200" b="0" dirty="0">
                <a:solidFill>
                  <a:srgbClr val="333333"/>
                </a:solidFill>
                <a:ea typeface="+mn-ea"/>
                <a:cs typeface="+mn-cs"/>
              </a:rPr>
              <a:t>, organisatie, mailadres</a:t>
            </a:r>
          </a:p>
          <a:p>
            <a:pPr marL="171450" lvl="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333333"/>
                </a:solidFill>
              </a:rPr>
              <a:t>Naam</a:t>
            </a:r>
            <a:r>
              <a:rPr lang="nl-BE" sz="1200" b="0" dirty="0">
                <a:solidFill>
                  <a:srgbClr val="333333"/>
                </a:solidFill>
              </a:rPr>
              <a:t>, organisatie, mailadres</a:t>
            </a:r>
          </a:p>
          <a:p>
            <a:endParaRPr lang="en-B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3034461-3A82-4566-83CD-299ECB76F7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2" y="512762"/>
            <a:ext cx="5341937" cy="5940425"/>
          </a:xfrm>
        </p:spPr>
      </p:sp>
      <p:sp>
        <p:nvSpPr>
          <p:cNvPr id="7" name="Rechthoek 1551">
            <a:extLst>
              <a:ext uri="{FF2B5EF4-FFF2-40B4-BE49-F238E27FC236}">
                <a16:creationId xmlns:a16="http://schemas.microsoft.com/office/drawing/2014/main" id="{CB75570E-B6E5-4413-93E6-810A7612F146}"/>
              </a:ext>
            </a:extLst>
          </p:cNvPr>
          <p:cNvSpPr/>
          <p:nvPr/>
        </p:nvSpPr>
        <p:spPr>
          <a:xfrm rot="9583055" flipH="1">
            <a:off x="10914826" y="-1600402"/>
            <a:ext cx="654120" cy="7183660"/>
          </a:xfrm>
          <a:prstGeom prst="rect">
            <a:avLst/>
          </a:prstGeom>
          <a:solidFill>
            <a:srgbClr val="0D486A">
              <a:alpha val="40000"/>
            </a:srgbClr>
          </a:solidFill>
          <a:ln w="7619" cap="flat">
            <a:noFill/>
            <a:prstDash val="solid"/>
            <a:miter/>
          </a:ln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landers Art Sans" panose="00000500000000000000"/>
                <a:ea typeface="+mn-ea"/>
                <a:cs typeface="+mn-cs"/>
              </a:rPr>
              <a:t>TEMPLATE</a:t>
            </a:r>
            <a:endParaRPr kumimoji="0" lang="en-B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landers Art Sans" panose="00000500000000000000"/>
              <a:ea typeface="+mn-ea"/>
              <a:cs typeface="+mn-cs"/>
            </a:endParaRPr>
          </a:p>
        </p:txBody>
      </p:sp>
      <p:sp>
        <p:nvSpPr>
          <p:cNvPr id="8" name="Tekstvak 1552">
            <a:extLst>
              <a:ext uri="{FF2B5EF4-FFF2-40B4-BE49-F238E27FC236}">
                <a16:creationId xmlns:a16="http://schemas.microsoft.com/office/drawing/2014/main" id="{4601BF01-A675-4305-A49F-563B78DE6DEF}"/>
              </a:ext>
            </a:extLst>
          </p:cNvPr>
          <p:cNvSpPr txBox="1"/>
          <p:nvPr/>
        </p:nvSpPr>
        <p:spPr>
          <a:xfrm>
            <a:off x="12430463" y="2904701"/>
            <a:ext cx="25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Vul deze template in en verwijder dit template label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6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10068-A688-4C35-9E45-7022B8B9AE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512763"/>
            <a:ext cx="5381624" cy="5835122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BE" cap="all" dirty="0">
                <a:solidFill>
                  <a:srgbClr val="0198A8"/>
                </a:solidFill>
                <a:ea typeface="+mn-ea"/>
                <a:cs typeface="+mn-cs"/>
              </a:rPr>
              <a:t>uitgelicht</a:t>
            </a:r>
            <a:r>
              <a:rPr lang="nl-BE" dirty="0">
                <a:solidFill>
                  <a:srgbClr val="0198A8"/>
                </a:solidFill>
                <a:ea typeface="+mn-ea"/>
                <a:cs typeface="+mn-cs"/>
              </a:rPr>
              <a:t>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BE" sz="1200" b="0" i="1" dirty="0">
                <a:solidFill>
                  <a:prstClr val="white">
                    <a:lumMod val="75000"/>
                  </a:prstClr>
                </a:solidFill>
                <a:ea typeface="+mn-ea"/>
                <a:cs typeface="+mn-cs"/>
              </a:rPr>
              <a:t>Geef meer detail over een of meerdere aspecten behandeld in dit draaiboek: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</a:pPr>
            <a:endParaRPr lang="nl-BE" sz="1200" b="0" i="1" dirty="0">
              <a:solidFill>
                <a:prstClr val="white">
                  <a:lumMod val="75000"/>
                </a:prstClr>
              </a:solidFill>
              <a:ea typeface="+mn-ea"/>
              <a:cs typeface="+mn-cs"/>
            </a:endParaRPr>
          </a:p>
          <a:p>
            <a:pPr marL="228600" lvl="0" indent="-228600" defTabSz="914400" fontAlgn="auto">
              <a:spcBef>
                <a:spcPts val="0"/>
              </a:spcBef>
              <a:spcAft>
                <a:spcPts val="0"/>
              </a:spcAft>
              <a:buAutoNum type="alphaLcParenBoth"/>
            </a:pPr>
            <a:r>
              <a:rPr lang="nl-BE" b="0" dirty="0">
                <a:solidFill>
                  <a:srgbClr val="FFC000"/>
                </a:solidFill>
              </a:rPr>
              <a:t>visuele omschrijving van het waardenetwerk: Business-as-Usual vs. alternatief</a:t>
            </a:r>
          </a:p>
          <a:p>
            <a:pPr marL="228600" lvl="0" indent="-228600" defTabSz="914400" fontAlgn="auto">
              <a:spcBef>
                <a:spcPts val="0"/>
              </a:spcBef>
              <a:spcAft>
                <a:spcPts val="0"/>
              </a:spcAft>
              <a:buAutoNum type="alphaLcParenBoth"/>
            </a:pPr>
            <a:r>
              <a:rPr lang="nl-BE" b="0" dirty="0">
                <a:solidFill>
                  <a:srgbClr val="FFC000"/>
                </a:solidFill>
              </a:rPr>
              <a:t> belang van samenwerking bv. via testimonials </a:t>
            </a:r>
          </a:p>
          <a:p>
            <a:pPr marL="228600" lvl="0" indent="-228600" defTabSz="914400" fontAlgn="auto">
              <a:spcBef>
                <a:spcPts val="0"/>
              </a:spcBef>
              <a:spcAft>
                <a:spcPts val="0"/>
              </a:spcAft>
              <a:buAutoNum type="alphaLcParenBoth"/>
            </a:pPr>
            <a:r>
              <a:rPr lang="nl-BE" b="0" dirty="0">
                <a:solidFill>
                  <a:srgbClr val="FFC000"/>
                </a:solidFill>
              </a:rPr>
              <a:t>(geannomiseerde) contractuele bepalingen </a:t>
            </a:r>
          </a:p>
          <a:p>
            <a:pPr marL="228600" lvl="0" indent="-228600" defTabSz="914400" fontAlgn="auto">
              <a:spcBef>
                <a:spcPts val="0"/>
              </a:spcBef>
              <a:spcAft>
                <a:spcPts val="0"/>
              </a:spcAft>
              <a:buAutoNum type="alphaLcParenBoth"/>
            </a:pPr>
            <a:r>
              <a:rPr lang="nl-BE" b="0" dirty="0">
                <a:solidFill>
                  <a:srgbClr val="FFC000"/>
                </a:solidFill>
              </a:rPr>
              <a:t> financiële flows tussen partners </a:t>
            </a:r>
          </a:p>
          <a:p>
            <a:pPr marL="228600" lvl="0" indent="-228600" defTabSz="914400" fontAlgn="auto">
              <a:spcBef>
                <a:spcPts val="0"/>
              </a:spcBef>
              <a:spcAft>
                <a:spcPts val="0"/>
              </a:spcAft>
              <a:buAutoNum type="alphaLcParenBoth"/>
            </a:pPr>
            <a:r>
              <a:rPr lang="nl-BE" b="0" dirty="0">
                <a:solidFill>
                  <a:srgbClr val="FFC000"/>
                </a:solidFill>
              </a:rPr>
              <a:t>ingevuld businessmodelcanvas </a:t>
            </a:r>
          </a:p>
          <a:p>
            <a:pPr marL="228600" lvl="0" indent="-228600" defTabSz="914400" fontAlgn="auto">
              <a:spcBef>
                <a:spcPts val="0"/>
              </a:spcBef>
              <a:spcAft>
                <a:spcPts val="0"/>
              </a:spcAft>
              <a:buAutoNum type="alphaLcParenBoth"/>
            </a:pPr>
            <a:r>
              <a:rPr lang="nl-BE" b="0" dirty="0">
                <a:solidFill>
                  <a:srgbClr val="FFC000"/>
                </a:solidFill>
              </a:rPr>
              <a:t>financieringsvormen</a:t>
            </a: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dirty="0">
              <a:solidFill>
                <a:srgbClr val="0198A8"/>
              </a:solidFill>
              <a:ea typeface="+mn-ea"/>
              <a:cs typeface="+mn-cs"/>
            </a:endParaRPr>
          </a:p>
          <a:p>
            <a:endParaRPr lang="en-B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30C414-35E1-41FF-A684-C7ACE30812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512762"/>
            <a:ext cx="5381624" cy="5940425"/>
          </a:xfrm>
        </p:spPr>
      </p:sp>
      <p:sp>
        <p:nvSpPr>
          <p:cNvPr id="61" name="Rechthoek 1551">
            <a:extLst>
              <a:ext uri="{FF2B5EF4-FFF2-40B4-BE49-F238E27FC236}">
                <a16:creationId xmlns:a16="http://schemas.microsoft.com/office/drawing/2014/main" id="{DDD692BF-2688-448C-B578-14A007369A00}"/>
              </a:ext>
            </a:extLst>
          </p:cNvPr>
          <p:cNvSpPr/>
          <p:nvPr/>
        </p:nvSpPr>
        <p:spPr>
          <a:xfrm rot="9583055" flipH="1">
            <a:off x="10914826" y="-1600402"/>
            <a:ext cx="654120" cy="7183660"/>
          </a:xfrm>
          <a:prstGeom prst="rect">
            <a:avLst/>
          </a:prstGeom>
          <a:solidFill>
            <a:srgbClr val="0D486A">
              <a:alpha val="40000"/>
            </a:srgbClr>
          </a:solidFill>
          <a:ln w="7619" cap="flat">
            <a:noFill/>
            <a:prstDash val="solid"/>
            <a:miter/>
          </a:ln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landers Art Sans" panose="00000500000000000000"/>
                <a:ea typeface="+mn-ea"/>
                <a:cs typeface="+mn-cs"/>
              </a:rPr>
              <a:t>TEMPLATE</a:t>
            </a:r>
            <a:endParaRPr kumimoji="0" lang="en-B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landers Art Sans" panose="00000500000000000000"/>
              <a:ea typeface="+mn-ea"/>
              <a:cs typeface="+mn-cs"/>
            </a:endParaRPr>
          </a:p>
        </p:txBody>
      </p:sp>
      <p:sp>
        <p:nvSpPr>
          <p:cNvPr id="62" name="Tekstvak 1552">
            <a:extLst>
              <a:ext uri="{FF2B5EF4-FFF2-40B4-BE49-F238E27FC236}">
                <a16:creationId xmlns:a16="http://schemas.microsoft.com/office/drawing/2014/main" id="{D5F17ABC-645A-4B81-8E04-161AADABFFEF}"/>
              </a:ext>
            </a:extLst>
          </p:cNvPr>
          <p:cNvSpPr txBox="1"/>
          <p:nvPr/>
        </p:nvSpPr>
        <p:spPr>
          <a:xfrm>
            <a:off x="12430463" y="2904701"/>
            <a:ext cx="25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Vul deze template in en verwijder dit template label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62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: vorm 138">
            <a:extLst>
              <a:ext uri="{FF2B5EF4-FFF2-40B4-BE49-F238E27FC236}">
                <a16:creationId xmlns:a16="http://schemas.microsoft.com/office/drawing/2014/main" id="{E459A12B-218B-45D2-B9BC-0D0B3D738568}"/>
              </a:ext>
            </a:extLst>
          </p:cNvPr>
          <p:cNvSpPr/>
          <p:nvPr/>
        </p:nvSpPr>
        <p:spPr>
          <a:xfrm rot="2700000">
            <a:off x="8283772" y="2634216"/>
            <a:ext cx="1371586" cy="1371586"/>
          </a:xfrm>
          <a:custGeom>
            <a:avLst/>
            <a:gdLst>
              <a:gd name="connsiteX0" fmla="*/ 0 w 1371586"/>
              <a:gd name="connsiteY0" fmla="*/ 0 h 1371586"/>
              <a:gd name="connsiteX1" fmla="*/ 1371587 w 1371586"/>
              <a:gd name="connsiteY1" fmla="*/ 0 h 1371586"/>
              <a:gd name="connsiteX2" fmla="*/ 1371587 w 1371586"/>
              <a:gd name="connsiteY2" fmla="*/ 1371587 h 1371586"/>
              <a:gd name="connsiteX3" fmla="*/ 0 w 1371586"/>
              <a:gd name="connsiteY3" fmla="*/ 1371587 h 13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86" h="1371586">
                <a:moveTo>
                  <a:pt x="0" y="0"/>
                </a:moveTo>
                <a:lnTo>
                  <a:pt x="1371587" y="0"/>
                </a:lnTo>
                <a:lnTo>
                  <a:pt x="1371587" y="1371587"/>
                </a:lnTo>
                <a:lnTo>
                  <a:pt x="0" y="1371587"/>
                </a:lnTo>
                <a:close/>
              </a:path>
            </a:pathLst>
          </a:custGeom>
          <a:solidFill>
            <a:srgbClr val="70C0B3"/>
          </a:solidFill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Vrije vorm: vorm 138">
            <a:extLst>
              <a:ext uri="{FF2B5EF4-FFF2-40B4-BE49-F238E27FC236}">
                <a16:creationId xmlns:a16="http://schemas.microsoft.com/office/drawing/2014/main" id="{EB63977E-9FC5-4D59-9F55-40635F777D96}"/>
              </a:ext>
            </a:extLst>
          </p:cNvPr>
          <p:cNvSpPr/>
          <p:nvPr/>
        </p:nvSpPr>
        <p:spPr>
          <a:xfrm rot="2700000">
            <a:off x="8293878" y="2225479"/>
            <a:ext cx="1371586" cy="1371586"/>
          </a:xfrm>
          <a:custGeom>
            <a:avLst/>
            <a:gdLst>
              <a:gd name="connsiteX0" fmla="*/ 0 w 1371586"/>
              <a:gd name="connsiteY0" fmla="*/ 0 h 1371586"/>
              <a:gd name="connsiteX1" fmla="*/ 1371587 w 1371586"/>
              <a:gd name="connsiteY1" fmla="*/ 0 h 1371586"/>
              <a:gd name="connsiteX2" fmla="*/ 1371587 w 1371586"/>
              <a:gd name="connsiteY2" fmla="*/ 1371587 h 1371586"/>
              <a:gd name="connsiteX3" fmla="*/ 0 w 1371586"/>
              <a:gd name="connsiteY3" fmla="*/ 1371587 h 13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86" h="1371586">
                <a:moveTo>
                  <a:pt x="0" y="0"/>
                </a:moveTo>
                <a:lnTo>
                  <a:pt x="1371587" y="0"/>
                </a:lnTo>
                <a:lnTo>
                  <a:pt x="1371587" y="1371587"/>
                </a:lnTo>
                <a:lnTo>
                  <a:pt x="0" y="1371587"/>
                </a:lnTo>
                <a:close/>
              </a:path>
            </a:pathLst>
          </a:custGeom>
          <a:solidFill>
            <a:srgbClr val="70C0B3"/>
          </a:solidFill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Vrije vorm: vorm 139">
            <a:extLst>
              <a:ext uri="{FF2B5EF4-FFF2-40B4-BE49-F238E27FC236}">
                <a16:creationId xmlns:a16="http://schemas.microsoft.com/office/drawing/2014/main" id="{A3E48D8C-EE5F-4829-8852-A67F24A084B4}"/>
              </a:ext>
            </a:extLst>
          </p:cNvPr>
          <p:cNvSpPr/>
          <p:nvPr/>
        </p:nvSpPr>
        <p:spPr>
          <a:xfrm rot="2700000">
            <a:off x="4446924" y="2652595"/>
            <a:ext cx="1371586" cy="1371586"/>
          </a:xfrm>
          <a:custGeom>
            <a:avLst/>
            <a:gdLst>
              <a:gd name="connsiteX0" fmla="*/ 0 w 1371586"/>
              <a:gd name="connsiteY0" fmla="*/ 0 h 1371586"/>
              <a:gd name="connsiteX1" fmla="*/ 1371587 w 1371586"/>
              <a:gd name="connsiteY1" fmla="*/ 0 h 1371586"/>
              <a:gd name="connsiteX2" fmla="*/ 1371587 w 1371586"/>
              <a:gd name="connsiteY2" fmla="*/ 1371587 h 1371586"/>
              <a:gd name="connsiteX3" fmla="*/ 0 w 1371586"/>
              <a:gd name="connsiteY3" fmla="*/ 1371587 h 13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86" h="1371586">
                <a:moveTo>
                  <a:pt x="0" y="0"/>
                </a:moveTo>
                <a:lnTo>
                  <a:pt x="1371587" y="0"/>
                </a:lnTo>
                <a:lnTo>
                  <a:pt x="1371587" y="1371587"/>
                </a:lnTo>
                <a:lnTo>
                  <a:pt x="0" y="1371587"/>
                </a:lnTo>
                <a:close/>
              </a:path>
            </a:pathLst>
          </a:custGeom>
          <a:solidFill>
            <a:srgbClr val="70C0B3"/>
          </a:solidFill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kstvak 140">
            <a:extLst>
              <a:ext uri="{FF2B5EF4-FFF2-40B4-BE49-F238E27FC236}">
                <a16:creationId xmlns:a16="http://schemas.microsoft.com/office/drawing/2014/main" id="{79110EDF-A16A-4CF5-87CC-F6ACC4E39C02}"/>
              </a:ext>
            </a:extLst>
          </p:cNvPr>
          <p:cNvSpPr txBox="1"/>
          <p:nvPr/>
        </p:nvSpPr>
        <p:spPr>
          <a:xfrm>
            <a:off x="4790061" y="3060394"/>
            <a:ext cx="71352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/>
                <a:solidFill>
                  <a:srgbClr val="333333"/>
                </a:solidFill>
                <a:effectLst/>
                <a:uLnTx/>
                <a:uFillTx/>
                <a:latin typeface="FlandersArtSans-Medium"/>
                <a:ea typeface="+mn-ea"/>
                <a:cs typeface="+mn-cs"/>
                <a:sym typeface="FlandersArtSans-Medium"/>
                <a:rtl val="0"/>
              </a:rPr>
              <a:t>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/>
                <a:solidFill>
                  <a:srgbClr val="333333"/>
                </a:solidFill>
                <a:effectLst/>
                <a:uLnTx/>
                <a:uFillTx/>
                <a:latin typeface="FlandersArtSans-Medium"/>
                <a:ea typeface="+mn-ea"/>
                <a:cs typeface="+mn-cs"/>
                <a:sym typeface="FlandersArtSans-Medium"/>
                <a:rtl val="0"/>
              </a:rPr>
              <a:t>(actor)</a:t>
            </a:r>
            <a:endParaRPr kumimoji="0" lang="en-BE" sz="1500" b="0" i="0" u="none" strike="noStrike" kern="1200" cap="none" spc="0" normalizeH="0" baseline="0" noProof="0" dirty="0">
              <a:ln/>
              <a:solidFill>
                <a:srgbClr val="333333"/>
              </a:solidFill>
              <a:effectLst/>
              <a:uLnTx/>
              <a:uFillTx/>
              <a:latin typeface="FlandersArtSans-Medium"/>
              <a:ea typeface="+mn-ea"/>
              <a:cs typeface="+mn-cs"/>
              <a:sym typeface="FlandersArtSans-Medium"/>
              <a:rtl val="0"/>
            </a:endParaRPr>
          </a:p>
        </p:txBody>
      </p:sp>
      <p:sp>
        <p:nvSpPr>
          <p:cNvPr id="8" name="Vrije vorm: vorm 148">
            <a:extLst>
              <a:ext uri="{FF2B5EF4-FFF2-40B4-BE49-F238E27FC236}">
                <a16:creationId xmlns:a16="http://schemas.microsoft.com/office/drawing/2014/main" id="{BA1D9D55-E94E-4CB8-8E6E-9DBC5226ECBD}"/>
              </a:ext>
            </a:extLst>
          </p:cNvPr>
          <p:cNvSpPr/>
          <p:nvPr/>
        </p:nvSpPr>
        <p:spPr>
          <a:xfrm>
            <a:off x="6117315" y="3060394"/>
            <a:ext cx="1853565" cy="168592"/>
          </a:xfrm>
          <a:custGeom>
            <a:avLst/>
            <a:gdLst>
              <a:gd name="connsiteX0" fmla="*/ 1853565 w 1853565"/>
              <a:gd name="connsiteY0" fmla="*/ 168592 h 168592"/>
              <a:gd name="connsiteX1" fmla="*/ 918210 w 1853565"/>
              <a:gd name="connsiteY1" fmla="*/ 0 h 168592"/>
              <a:gd name="connsiteX2" fmla="*/ 0 w 1853565"/>
              <a:gd name="connsiteY2" fmla="*/ 160972 h 16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3565" h="168592">
                <a:moveTo>
                  <a:pt x="1853565" y="168592"/>
                </a:moveTo>
                <a:cubicBezTo>
                  <a:pt x="1613535" y="64770"/>
                  <a:pt x="1283018" y="0"/>
                  <a:pt x="918210" y="0"/>
                </a:cubicBezTo>
                <a:cubicBezTo>
                  <a:pt x="561975" y="0"/>
                  <a:pt x="239078" y="60960"/>
                  <a:pt x="0" y="160972"/>
                </a:cubicBezTo>
              </a:path>
            </a:pathLst>
          </a:custGeom>
          <a:noFill/>
          <a:ln w="47625" cap="flat">
            <a:solidFill>
              <a:srgbClr val="EE6D81"/>
            </a:solidFill>
            <a:prstDash val="solid"/>
            <a:miter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Vrije vorm: vorm 151">
            <a:extLst>
              <a:ext uri="{FF2B5EF4-FFF2-40B4-BE49-F238E27FC236}">
                <a16:creationId xmlns:a16="http://schemas.microsoft.com/office/drawing/2014/main" id="{1FD10178-9666-4218-9E8A-69A358C0A797}"/>
              </a:ext>
            </a:extLst>
          </p:cNvPr>
          <p:cNvSpPr/>
          <p:nvPr/>
        </p:nvSpPr>
        <p:spPr>
          <a:xfrm>
            <a:off x="6065880" y="3429963"/>
            <a:ext cx="1853565" cy="168592"/>
          </a:xfrm>
          <a:custGeom>
            <a:avLst/>
            <a:gdLst>
              <a:gd name="connsiteX0" fmla="*/ 0 w 1853565"/>
              <a:gd name="connsiteY0" fmla="*/ 0 h 168592"/>
              <a:gd name="connsiteX1" fmla="*/ 935355 w 1853565"/>
              <a:gd name="connsiteY1" fmla="*/ 168593 h 168592"/>
              <a:gd name="connsiteX2" fmla="*/ 1853565 w 1853565"/>
              <a:gd name="connsiteY2" fmla="*/ 7620 h 16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3565" h="168592">
                <a:moveTo>
                  <a:pt x="0" y="0"/>
                </a:moveTo>
                <a:cubicBezTo>
                  <a:pt x="240030" y="103823"/>
                  <a:pt x="570547" y="168593"/>
                  <a:pt x="935355" y="168593"/>
                </a:cubicBezTo>
                <a:cubicBezTo>
                  <a:pt x="1291590" y="168593"/>
                  <a:pt x="1614488" y="107632"/>
                  <a:pt x="1853565" y="7620"/>
                </a:cubicBezTo>
              </a:path>
            </a:pathLst>
          </a:custGeom>
          <a:noFill/>
          <a:ln w="47625" cap="flat">
            <a:solidFill>
              <a:srgbClr val="4EA1D9"/>
            </a:solidFill>
            <a:prstDash val="solid"/>
            <a:miter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vak 153">
            <a:extLst>
              <a:ext uri="{FF2B5EF4-FFF2-40B4-BE49-F238E27FC236}">
                <a16:creationId xmlns:a16="http://schemas.microsoft.com/office/drawing/2014/main" id="{8A0F1929-C3AA-4CF7-BEEE-78A447386C2A}"/>
              </a:ext>
            </a:extLst>
          </p:cNvPr>
          <p:cNvSpPr txBox="1"/>
          <p:nvPr/>
        </p:nvSpPr>
        <p:spPr>
          <a:xfrm>
            <a:off x="6544929" y="3041860"/>
            <a:ext cx="9557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/>
                <a:solidFill>
                  <a:srgbClr val="666666"/>
                </a:solidFill>
                <a:effectLst/>
                <a:uLnTx/>
                <a:uFillTx/>
                <a:latin typeface="FlandersArtSans-Light"/>
                <a:ea typeface="+mn-ea"/>
                <a:cs typeface="+mn-cs"/>
                <a:sym typeface="FlandersArtSans-Light"/>
                <a:rtl val="0"/>
              </a:rPr>
              <a:t>naam stroom</a:t>
            </a:r>
            <a:endParaRPr kumimoji="0" lang="en-BE" sz="1050" b="0" i="0" u="none" strike="noStrike" kern="1200" cap="none" spc="0" normalizeH="0" baseline="0" noProof="0" dirty="0">
              <a:ln/>
              <a:solidFill>
                <a:srgbClr val="666666"/>
              </a:solidFill>
              <a:effectLst/>
              <a:uLnTx/>
              <a:uFillTx/>
              <a:latin typeface="FlandersArtSans-Light"/>
              <a:ea typeface="+mn-ea"/>
              <a:cs typeface="+mn-cs"/>
              <a:sym typeface="FlandersArtSans-Light"/>
              <a:rtl val="0"/>
            </a:endParaRPr>
          </a:p>
        </p:txBody>
      </p:sp>
      <p:sp>
        <p:nvSpPr>
          <p:cNvPr id="11" name="Tekstvak 155">
            <a:extLst>
              <a:ext uri="{FF2B5EF4-FFF2-40B4-BE49-F238E27FC236}">
                <a16:creationId xmlns:a16="http://schemas.microsoft.com/office/drawing/2014/main" id="{E38B5B83-267A-4793-9C86-3FF3140D6DBA}"/>
              </a:ext>
            </a:extLst>
          </p:cNvPr>
          <p:cNvSpPr txBox="1"/>
          <p:nvPr/>
        </p:nvSpPr>
        <p:spPr>
          <a:xfrm>
            <a:off x="6544929" y="3338931"/>
            <a:ext cx="9557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/>
                <a:solidFill>
                  <a:srgbClr val="666666"/>
                </a:solidFill>
                <a:effectLst/>
                <a:uLnTx/>
                <a:uFillTx/>
                <a:latin typeface="FlandersArtSans-Light"/>
                <a:ea typeface="+mn-ea"/>
                <a:cs typeface="+mn-cs"/>
                <a:sym typeface="FlandersArtSans-Light"/>
                <a:rtl val="0"/>
              </a:rPr>
              <a:t>naam stroom</a:t>
            </a:r>
            <a:endParaRPr kumimoji="0" lang="en-BE" sz="1050" b="0" i="0" u="none" strike="noStrike" kern="1200" cap="none" spc="0" normalizeH="0" baseline="0" noProof="0" dirty="0">
              <a:ln/>
              <a:solidFill>
                <a:srgbClr val="666666"/>
              </a:solidFill>
              <a:effectLst/>
              <a:uLnTx/>
              <a:uFillTx/>
              <a:latin typeface="FlandersArtSans-Light"/>
              <a:ea typeface="+mn-ea"/>
              <a:cs typeface="+mn-cs"/>
              <a:sym typeface="FlandersArtSans-Light"/>
              <a:rtl val="0"/>
            </a:endParaRPr>
          </a:p>
        </p:txBody>
      </p:sp>
      <p:sp>
        <p:nvSpPr>
          <p:cNvPr id="12" name="Tekstvak 292">
            <a:extLst>
              <a:ext uri="{FF2B5EF4-FFF2-40B4-BE49-F238E27FC236}">
                <a16:creationId xmlns:a16="http://schemas.microsoft.com/office/drawing/2014/main" id="{35752E6B-ED9F-4454-AE37-585205F42B82}"/>
              </a:ext>
            </a:extLst>
          </p:cNvPr>
          <p:cNvSpPr txBox="1"/>
          <p:nvPr/>
        </p:nvSpPr>
        <p:spPr>
          <a:xfrm>
            <a:off x="8527902" y="2625458"/>
            <a:ext cx="8999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/>
                <a:solidFill>
                  <a:srgbClr val="333333"/>
                </a:solidFill>
                <a:effectLst/>
                <a:uLnTx/>
                <a:uFillTx/>
                <a:latin typeface="FlandersArtSans-Bold"/>
                <a:ea typeface="+mn-ea"/>
                <a:cs typeface="+mn-cs"/>
                <a:sym typeface="FlandersArtSans-Bold"/>
                <a:rtl val="0"/>
              </a:rPr>
              <a:t>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/>
                <a:solidFill>
                  <a:srgbClr val="333333"/>
                </a:solidFill>
                <a:effectLst/>
                <a:uLnTx/>
                <a:uFillTx/>
                <a:latin typeface="FlandersArtSans-Medium"/>
                <a:ea typeface="+mn-ea"/>
                <a:cs typeface="+mn-cs"/>
                <a:sym typeface="FlandersArtSans-Medium"/>
                <a:rtl val="0"/>
              </a:rPr>
              <a:t>(actoren)</a:t>
            </a:r>
            <a:endParaRPr kumimoji="0" lang="en-BE" sz="1500" b="0" i="0" u="none" strike="noStrike" kern="1200" cap="none" spc="0" normalizeH="0" baseline="0" noProof="0" dirty="0">
              <a:ln/>
              <a:solidFill>
                <a:srgbClr val="333333"/>
              </a:solidFill>
              <a:effectLst/>
              <a:uLnTx/>
              <a:uFillTx/>
              <a:latin typeface="FlandersArtSans-Medium"/>
              <a:ea typeface="+mn-ea"/>
              <a:cs typeface="+mn-cs"/>
              <a:sym typeface="FlandersArtSans-Medium"/>
              <a:rtl val="0"/>
            </a:endParaRPr>
          </a:p>
        </p:txBody>
      </p:sp>
      <p:sp>
        <p:nvSpPr>
          <p:cNvPr id="13" name="Vrije vorm: vorm 138">
            <a:extLst>
              <a:ext uri="{FF2B5EF4-FFF2-40B4-BE49-F238E27FC236}">
                <a16:creationId xmlns:a16="http://schemas.microsoft.com/office/drawing/2014/main" id="{521F7729-3AF0-459A-8BEB-619CB7EB365E}"/>
              </a:ext>
            </a:extLst>
          </p:cNvPr>
          <p:cNvSpPr>
            <a:spLocks noChangeAspect="1"/>
          </p:cNvSpPr>
          <p:nvPr/>
        </p:nvSpPr>
        <p:spPr>
          <a:xfrm rot="2700000">
            <a:off x="8604248" y="3721456"/>
            <a:ext cx="756353" cy="756353"/>
          </a:xfrm>
          <a:custGeom>
            <a:avLst/>
            <a:gdLst>
              <a:gd name="connsiteX0" fmla="*/ 0 w 1371586"/>
              <a:gd name="connsiteY0" fmla="*/ 0 h 1371586"/>
              <a:gd name="connsiteX1" fmla="*/ 1371587 w 1371586"/>
              <a:gd name="connsiteY1" fmla="*/ 0 h 1371586"/>
              <a:gd name="connsiteX2" fmla="*/ 1371587 w 1371586"/>
              <a:gd name="connsiteY2" fmla="*/ 1371587 h 1371586"/>
              <a:gd name="connsiteX3" fmla="*/ 0 w 1371586"/>
              <a:gd name="connsiteY3" fmla="*/ 1371587 h 13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86" h="1371586">
                <a:moveTo>
                  <a:pt x="0" y="0"/>
                </a:moveTo>
                <a:lnTo>
                  <a:pt x="1371587" y="0"/>
                </a:lnTo>
                <a:lnTo>
                  <a:pt x="1371587" y="1371587"/>
                </a:lnTo>
                <a:lnTo>
                  <a:pt x="0" y="1371587"/>
                </a:lnTo>
                <a:close/>
              </a:path>
            </a:pathLst>
          </a:custGeom>
          <a:solidFill>
            <a:srgbClr val="70C0B3"/>
          </a:solidFill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kstvak 293">
            <a:extLst>
              <a:ext uri="{FF2B5EF4-FFF2-40B4-BE49-F238E27FC236}">
                <a16:creationId xmlns:a16="http://schemas.microsoft.com/office/drawing/2014/main" id="{16A75813-2764-4632-8A02-6FB4C5990338}"/>
              </a:ext>
            </a:extLst>
          </p:cNvPr>
          <p:cNvSpPr txBox="1"/>
          <p:nvPr/>
        </p:nvSpPr>
        <p:spPr>
          <a:xfrm>
            <a:off x="8677658" y="3880425"/>
            <a:ext cx="583814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/>
                <a:solidFill>
                  <a:srgbClr val="333333"/>
                </a:solidFill>
                <a:effectLst/>
                <a:uLnTx/>
                <a:uFillTx/>
                <a:latin typeface="FlandersArtSans-Medium"/>
                <a:ea typeface="+mn-ea"/>
                <a:cs typeface="+mn-cs"/>
                <a:sym typeface="FlandersArtSans-Medium"/>
                <a:rtl val="0"/>
              </a:rPr>
              <a:t>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/>
                <a:solidFill>
                  <a:srgbClr val="333333"/>
                </a:solidFill>
                <a:effectLst/>
                <a:uLnTx/>
                <a:uFillTx/>
                <a:latin typeface="FlandersArtSans-Medium"/>
                <a:ea typeface="+mn-ea"/>
                <a:cs typeface="+mn-cs"/>
                <a:sym typeface="FlandersArtSans-Medium"/>
                <a:rtl val="0"/>
              </a:rPr>
              <a:t>(actor)</a:t>
            </a:r>
            <a:endParaRPr kumimoji="0" lang="en-BE" sz="1050" b="1" i="0" u="none" strike="noStrike" kern="1200" cap="none" spc="0" normalizeH="0" baseline="0" noProof="0" dirty="0">
              <a:ln/>
              <a:solidFill>
                <a:srgbClr val="333333"/>
              </a:solidFill>
              <a:effectLst/>
              <a:uLnTx/>
              <a:uFillTx/>
              <a:latin typeface="FlandersArtSans-Bold" panose="00000800000000000000" pitchFamily="50" charset="0"/>
              <a:ea typeface="+mn-ea"/>
              <a:cs typeface="+mn-cs"/>
              <a:sym typeface="FlandersArtSans-Light"/>
              <a:rtl val="0"/>
            </a:endParaRPr>
          </a:p>
        </p:txBody>
      </p:sp>
      <p:sp>
        <p:nvSpPr>
          <p:cNvPr id="15" name="Vrije vorm: vorm 138">
            <a:extLst>
              <a:ext uri="{FF2B5EF4-FFF2-40B4-BE49-F238E27FC236}">
                <a16:creationId xmlns:a16="http://schemas.microsoft.com/office/drawing/2014/main" id="{E2F533D6-6B40-4D05-84E5-719424E9EFC6}"/>
              </a:ext>
            </a:extLst>
          </p:cNvPr>
          <p:cNvSpPr>
            <a:spLocks noChangeAspect="1"/>
          </p:cNvSpPr>
          <p:nvPr/>
        </p:nvSpPr>
        <p:spPr>
          <a:xfrm rot="2700000">
            <a:off x="7941542" y="2254587"/>
            <a:ext cx="2066832" cy="2066832"/>
          </a:xfrm>
          <a:custGeom>
            <a:avLst/>
            <a:gdLst>
              <a:gd name="connsiteX0" fmla="*/ 0 w 1371586"/>
              <a:gd name="connsiteY0" fmla="*/ 0 h 1371586"/>
              <a:gd name="connsiteX1" fmla="*/ 1371587 w 1371586"/>
              <a:gd name="connsiteY1" fmla="*/ 0 h 1371586"/>
              <a:gd name="connsiteX2" fmla="*/ 1371587 w 1371586"/>
              <a:gd name="connsiteY2" fmla="*/ 1371587 h 1371586"/>
              <a:gd name="connsiteX3" fmla="*/ 0 w 1371586"/>
              <a:gd name="connsiteY3" fmla="*/ 1371587 h 13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86" h="1371586">
                <a:moveTo>
                  <a:pt x="0" y="0"/>
                </a:moveTo>
                <a:lnTo>
                  <a:pt x="1371587" y="0"/>
                </a:lnTo>
                <a:lnTo>
                  <a:pt x="1371587" y="1371587"/>
                </a:lnTo>
                <a:lnTo>
                  <a:pt x="0" y="1371587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dash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0A19E-07CB-4FF3-8AFA-ADC3B3F775BC}"/>
              </a:ext>
            </a:extLst>
          </p:cNvPr>
          <p:cNvSpPr txBox="1"/>
          <p:nvPr/>
        </p:nvSpPr>
        <p:spPr>
          <a:xfrm rot="2700000">
            <a:off x="8658280" y="2207412"/>
            <a:ext cx="234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landersArtSans-Bold" panose="00000800000000000000" pitchFamily="50" charset="0"/>
                <a:ea typeface="+mn-ea"/>
                <a:cs typeface="+mn-cs"/>
              </a:rPr>
              <a:t>samenwerkingsvorm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landersArtSans-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17" name="Vrije vorm: vorm 156">
            <a:extLst>
              <a:ext uri="{FF2B5EF4-FFF2-40B4-BE49-F238E27FC236}">
                <a16:creationId xmlns:a16="http://schemas.microsoft.com/office/drawing/2014/main" id="{B704E58D-96D9-41B4-A04A-68B84308D68D}"/>
              </a:ext>
            </a:extLst>
          </p:cNvPr>
          <p:cNvSpPr/>
          <p:nvPr/>
        </p:nvSpPr>
        <p:spPr>
          <a:xfrm rot="2700000">
            <a:off x="7116298" y="5195214"/>
            <a:ext cx="794377" cy="794377"/>
          </a:xfrm>
          <a:custGeom>
            <a:avLst/>
            <a:gdLst>
              <a:gd name="connsiteX0" fmla="*/ 0 w 794377"/>
              <a:gd name="connsiteY0" fmla="*/ 0 h 794377"/>
              <a:gd name="connsiteX1" fmla="*/ 794378 w 794377"/>
              <a:gd name="connsiteY1" fmla="*/ 0 h 794377"/>
              <a:gd name="connsiteX2" fmla="*/ 794378 w 794377"/>
              <a:gd name="connsiteY2" fmla="*/ 794377 h 794377"/>
              <a:gd name="connsiteX3" fmla="*/ 0 w 794377"/>
              <a:gd name="connsiteY3" fmla="*/ 794377 h 79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377" h="794377">
                <a:moveTo>
                  <a:pt x="0" y="0"/>
                </a:moveTo>
                <a:lnTo>
                  <a:pt x="794378" y="0"/>
                </a:lnTo>
                <a:lnTo>
                  <a:pt x="794378" y="794377"/>
                </a:lnTo>
                <a:lnTo>
                  <a:pt x="0" y="794377"/>
                </a:lnTo>
                <a:close/>
              </a:path>
            </a:pathLst>
          </a:custGeom>
          <a:solidFill>
            <a:srgbClr val="70C0B3"/>
          </a:solidFill>
          <a:ln w="9525" cap="flat">
            <a:solidFill>
              <a:srgbClr val="FFFFFF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Vrije vorm: vorm 192">
            <a:extLst>
              <a:ext uri="{FF2B5EF4-FFF2-40B4-BE49-F238E27FC236}">
                <a16:creationId xmlns:a16="http://schemas.microsoft.com/office/drawing/2014/main" id="{C6643F67-EA3B-451E-AD4A-4B0FEE848B95}"/>
              </a:ext>
            </a:extLst>
          </p:cNvPr>
          <p:cNvSpPr/>
          <p:nvPr/>
        </p:nvSpPr>
        <p:spPr>
          <a:xfrm rot="5400000">
            <a:off x="7680009" y="4274426"/>
            <a:ext cx="987742" cy="1029652"/>
          </a:xfrm>
          <a:custGeom>
            <a:avLst/>
            <a:gdLst>
              <a:gd name="connsiteX0" fmla="*/ 0 w 987742"/>
              <a:gd name="connsiteY0" fmla="*/ 0 h 1029652"/>
              <a:gd name="connsiteX1" fmla="*/ 446722 w 987742"/>
              <a:gd name="connsiteY1" fmla="*/ 634365 h 1029652"/>
              <a:gd name="connsiteX2" fmla="*/ 987743 w 987742"/>
              <a:gd name="connsiteY2" fmla="*/ 1029653 h 10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742" h="1029652">
                <a:moveTo>
                  <a:pt x="0" y="0"/>
                </a:moveTo>
                <a:cubicBezTo>
                  <a:pt x="79057" y="198120"/>
                  <a:pt x="234315" y="424815"/>
                  <a:pt x="446722" y="634365"/>
                </a:cubicBezTo>
                <a:cubicBezTo>
                  <a:pt x="623888" y="809625"/>
                  <a:pt x="813435" y="944880"/>
                  <a:pt x="987743" y="1029653"/>
                </a:cubicBezTo>
              </a:path>
            </a:pathLst>
          </a:custGeom>
          <a:noFill/>
          <a:ln w="22225" cap="flat">
            <a:solidFill>
              <a:srgbClr val="4EA1D9"/>
            </a:solidFill>
            <a:prstDash val="dash"/>
            <a:miter/>
            <a:headEnd type="none" w="lg" len="lg"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Vrije vorm: vorm 192">
            <a:extLst>
              <a:ext uri="{FF2B5EF4-FFF2-40B4-BE49-F238E27FC236}">
                <a16:creationId xmlns:a16="http://schemas.microsoft.com/office/drawing/2014/main" id="{E68A8EEA-6DEE-4302-AFAA-848D617F33BA}"/>
              </a:ext>
            </a:extLst>
          </p:cNvPr>
          <p:cNvSpPr/>
          <p:nvPr/>
        </p:nvSpPr>
        <p:spPr>
          <a:xfrm rot="5400000" flipH="1" flipV="1">
            <a:off x="7823641" y="4408704"/>
            <a:ext cx="987742" cy="1029652"/>
          </a:xfrm>
          <a:custGeom>
            <a:avLst/>
            <a:gdLst>
              <a:gd name="connsiteX0" fmla="*/ 0 w 987742"/>
              <a:gd name="connsiteY0" fmla="*/ 0 h 1029652"/>
              <a:gd name="connsiteX1" fmla="*/ 446722 w 987742"/>
              <a:gd name="connsiteY1" fmla="*/ 634365 h 1029652"/>
              <a:gd name="connsiteX2" fmla="*/ 987743 w 987742"/>
              <a:gd name="connsiteY2" fmla="*/ 1029653 h 10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742" h="1029652">
                <a:moveTo>
                  <a:pt x="0" y="0"/>
                </a:moveTo>
                <a:cubicBezTo>
                  <a:pt x="79057" y="198120"/>
                  <a:pt x="234315" y="424815"/>
                  <a:pt x="446722" y="634365"/>
                </a:cubicBezTo>
                <a:cubicBezTo>
                  <a:pt x="623888" y="809625"/>
                  <a:pt x="813435" y="944880"/>
                  <a:pt x="987743" y="1029653"/>
                </a:cubicBezTo>
              </a:path>
            </a:pathLst>
          </a:custGeom>
          <a:noFill/>
          <a:ln w="22225" cap="flat">
            <a:solidFill>
              <a:srgbClr val="FEC97D"/>
            </a:solidFill>
            <a:prstDash val="dash"/>
            <a:miter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kstvak 196">
            <a:extLst>
              <a:ext uri="{FF2B5EF4-FFF2-40B4-BE49-F238E27FC236}">
                <a16:creationId xmlns:a16="http://schemas.microsoft.com/office/drawing/2014/main" id="{1F994858-F5E7-4AF5-9B99-6EC8A15DD47C}"/>
              </a:ext>
            </a:extLst>
          </p:cNvPr>
          <p:cNvSpPr txBox="1"/>
          <p:nvPr/>
        </p:nvSpPr>
        <p:spPr>
          <a:xfrm rot="19030468">
            <a:off x="7695976" y="4651745"/>
            <a:ext cx="9557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/>
                <a:solidFill>
                  <a:srgbClr val="666666"/>
                </a:solidFill>
                <a:effectLst/>
                <a:uLnTx/>
                <a:uFillTx/>
                <a:latin typeface="FlandersArtSans-Light"/>
                <a:ea typeface="+mn-ea"/>
                <a:cs typeface="+mn-cs"/>
                <a:sym typeface="FlandersArtSans-Light"/>
                <a:rtl val="0"/>
              </a:rPr>
              <a:t>naam stroom</a:t>
            </a:r>
            <a:endParaRPr kumimoji="0" lang="en-BE" sz="1050" b="0" i="0" u="none" strike="noStrike" kern="1200" cap="none" spc="0" normalizeH="0" baseline="0" noProof="0" dirty="0">
              <a:ln/>
              <a:solidFill>
                <a:srgbClr val="666666"/>
              </a:solidFill>
              <a:effectLst/>
              <a:uLnTx/>
              <a:uFillTx/>
              <a:latin typeface="FlandersArtSans-Light"/>
              <a:ea typeface="+mn-ea"/>
              <a:cs typeface="+mn-cs"/>
              <a:sym typeface="FlandersArtSans-Light"/>
              <a:rtl val="0"/>
            </a:endParaRPr>
          </a:p>
        </p:txBody>
      </p:sp>
      <p:sp>
        <p:nvSpPr>
          <p:cNvPr id="22" name="Tekstvak 196">
            <a:extLst>
              <a:ext uri="{FF2B5EF4-FFF2-40B4-BE49-F238E27FC236}">
                <a16:creationId xmlns:a16="http://schemas.microsoft.com/office/drawing/2014/main" id="{3EA45375-0775-4FD0-9A18-8DE7F1C3E64F}"/>
              </a:ext>
            </a:extLst>
          </p:cNvPr>
          <p:cNvSpPr txBox="1"/>
          <p:nvPr/>
        </p:nvSpPr>
        <p:spPr>
          <a:xfrm rot="18900000">
            <a:off x="7840957" y="4781911"/>
            <a:ext cx="9557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/>
                <a:solidFill>
                  <a:srgbClr val="666666"/>
                </a:solidFill>
                <a:effectLst/>
                <a:uLnTx/>
                <a:uFillTx/>
                <a:latin typeface="FlandersArtSans-Light"/>
                <a:ea typeface="+mn-ea"/>
                <a:cs typeface="+mn-cs"/>
                <a:sym typeface="FlandersArtSans-Light"/>
                <a:rtl val="0"/>
              </a:rPr>
              <a:t>naam stroom</a:t>
            </a:r>
          </a:p>
        </p:txBody>
      </p:sp>
      <p:sp>
        <p:nvSpPr>
          <p:cNvPr id="23" name="Tekstvak 302">
            <a:extLst>
              <a:ext uri="{FF2B5EF4-FFF2-40B4-BE49-F238E27FC236}">
                <a16:creationId xmlns:a16="http://schemas.microsoft.com/office/drawing/2014/main" id="{BEB30CD3-E52C-47D1-828F-0EC08791A537}"/>
              </a:ext>
            </a:extLst>
          </p:cNvPr>
          <p:cNvSpPr txBox="1"/>
          <p:nvPr/>
        </p:nvSpPr>
        <p:spPr>
          <a:xfrm>
            <a:off x="4788604" y="5569801"/>
            <a:ext cx="1325880" cy="253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50" b="0" i="0" u="none" strike="noStrike" kern="1200" cap="none" spc="0" normalizeH="0" baseline="0" noProof="0" dirty="0">
                <a:ln/>
                <a:solidFill>
                  <a:srgbClr val="666666"/>
                </a:solidFill>
                <a:effectLst/>
                <a:uLnTx/>
                <a:uFillTx/>
                <a:latin typeface="FlandersArtSans-Light"/>
                <a:ea typeface="+mn-ea"/>
                <a:cs typeface="+mn-cs"/>
                <a:sym typeface="FlandersArtSans-Light"/>
                <a:rtl val="0"/>
              </a:rPr>
              <a:t>focus op materialen</a:t>
            </a:r>
          </a:p>
        </p:txBody>
      </p:sp>
      <p:sp>
        <p:nvSpPr>
          <p:cNvPr id="24" name="Tekstvak 306">
            <a:extLst>
              <a:ext uri="{FF2B5EF4-FFF2-40B4-BE49-F238E27FC236}">
                <a16:creationId xmlns:a16="http://schemas.microsoft.com/office/drawing/2014/main" id="{5E65DD5C-F8ED-43EB-BE3C-395FD318F68A}"/>
              </a:ext>
            </a:extLst>
          </p:cNvPr>
          <p:cNvSpPr txBox="1"/>
          <p:nvPr/>
        </p:nvSpPr>
        <p:spPr>
          <a:xfrm>
            <a:off x="4788604" y="5836501"/>
            <a:ext cx="1268730" cy="253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50" b="0" i="0" u="none" strike="noStrike" kern="1200" cap="none" spc="0" normalizeH="0" baseline="0" noProof="0" dirty="0">
                <a:ln/>
                <a:solidFill>
                  <a:srgbClr val="666666"/>
                </a:solidFill>
                <a:effectLst/>
                <a:uLnTx/>
                <a:uFillTx/>
                <a:latin typeface="FlandersArtSans-Light"/>
                <a:ea typeface="+mn-ea"/>
                <a:cs typeface="+mn-cs"/>
                <a:sym typeface="FlandersArtSans-Light"/>
                <a:rtl val="0"/>
              </a:rPr>
              <a:t>focus op financiële</a:t>
            </a:r>
          </a:p>
        </p:txBody>
      </p:sp>
      <p:sp>
        <p:nvSpPr>
          <p:cNvPr id="25" name="Tekstvak 307">
            <a:extLst>
              <a:ext uri="{FF2B5EF4-FFF2-40B4-BE49-F238E27FC236}">
                <a16:creationId xmlns:a16="http://schemas.microsoft.com/office/drawing/2014/main" id="{28359D71-1B8C-4DC6-A46F-9A54B7BEF784}"/>
              </a:ext>
            </a:extLst>
          </p:cNvPr>
          <p:cNvSpPr txBox="1"/>
          <p:nvPr/>
        </p:nvSpPr>
        <p:spPr>
          <a:xfrm>
            <a:off x="4788604" y="6103201"/>
            <a:ext cx="1078230" cy="253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50" b="0" i="0" u="none" strike="noStrike" kern="1200" cap="none" spc="0" normalizeH="0" baseline="0" noProof="0" dirty="0">
                <a:ln/>
                <a:solidFill>
                  <a:srgbClr val="666666"/>
                </a:solidFill>
                <a:effectLst/>
                <a:uLnTx/>
                <a:uFillTx/>
                <a:latin typeface="FlandersArtSans-Light"/>
                <a:ea typeface="+mn-ea"/>
                <a:cs typeface="+mn-cs"/>
                <a:sym typeface="FlandersArtSans-Light"/>
                <a:rtl val="0"/>
              </a:rPr>
              <a:t>focus op dienst</a:t>
            </a:r>
          </a:p>
        </p:txBody>
      </p:sp>
      <p:sp>
        <p:nvSpPr>
          <p:cNvPr id="26" name="Vrije vorm: vorm 308">
            <a:extLst>
              <a:ext uri="{FF2B5EF4-FFF2-40B4-BE49-F238E27FC236}">
                <a16:creationId xmlns:a16="http://schemas.microsoft.com/office/drawing/2014/main" id="{67CC995B-DCF3-47D9-9D6E-FADD27468B47}"/>
              </a:ext>
            </a:extLst>
          </p:cNvPr>
          <p:cNvSpPr/>
          <p:nvPr/>
        </p:nvSpPr>
        <p:spPr>
          <a:xfrm>
            <a:off x="4351609" y="5728382"/>
            <a:ext cx="285750" cy="9525"/>
          </a:xfrm>
          <a:custGeom>
            <a:avLst/>
            <a:gdLst>
              <a:gd name="connsiteX0" fmla="*/ 0 w 285750"/>
              <a:gd name="connsiteY0" fmla="*/ 0 h 9525"/>
              <a:gd name="connsiteX1" fmla="*/ 285750 w 2857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9525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47625" cap="flat">
            <a:solidFill>
              <a:srgbClr val="FEC97D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Vrije vorm: vorm 309">
            <a:extLst>
              <a:ext uri="{FF2B5EF4-FFF2-40B4-BE49-F238E27FC236}">
                <a16:creationId xmlns:a16="http://schemas.microsoft.com/office/drawing/2014/main" id="{61841ED1-C6B5-419B-809B-EE8EEEA8339C}"/>
              </a:ext>
            </a:extLst>
          </p:cNvPr>
          <p:cNvSpPr/>
          <p:nvPr/>
        </p:nvSpPr>
        <p:spPr>
          <a:xfrm>
            <a:off x="3970609" y="5728382"/>
            <a:ext cx="285750" cy="9525"/>
          </a:xfrm>
          <a:custGeom>
            <a:avLst/>
            <a:gdLst>
              <a:gd name="connsiteX0" fmla="*/ 0 w 285750"/>
              <a:gd name="connsiteY0" fmla="*/ 0 h 9525"/>
              <a:gd name="connsiteX1" fmla="*/ 285750 w 2857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9525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19050" cap="flat">
            <a:solidFill>
              <a:srgbClr val="FEC97D"/>
            </a:solidFill>
            <a:custDash>
              <a:ds d="450000" sp="45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Vrije vorm: vorm 310">
            <a:extLst>
              <a:ext uri="{FF2B5EF4-FFF2-40B4-BE49-F238E27FC236}">
                <a16:creationId xmlns:a16="http://schemas.microsoft.com/office/drawing/2014/main" id="{39204481-9046-4F19-BE83-31C61DF9B354}"/>
              </a:ext>
            </a:extLst>
          </p:cNvPr>
          <p:cNvSpPr/>
          <p:nvPr/>
        </p:nvSpPr>
        <p:spPr>
          <a:xfrm>
            <a:off x="4351609" y="5995082"/>
            <a:ext cx="285750" cy="9525"/>
          </a:xfrm>
          <a:custGeom>
            <a:avLst/>
            <a:gdLst>
              <a:gd name="connsiteX0" fmla="*/ 0 w 285750"/>
              <a:gd name="connsiteY0" fmla="*/ 0 h 9525"/>
              <a:gd name="connsiteX1" fmla="*/ 285750 w 2857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9525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47625" cap="flat">
            <a:solidFill>
              <a:srgbClr val="4EA1D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Vrije vorm: vorm 311">
            <a:extLst>
              <a:ext uri="{FF2B5EF4-FFF2-40B4-BE49-F238E27FC236}">
                <a16:creationId xmlns:a16="http://schemas.microsoft.com/office/drawing/2014/main" id="{150A3A40-D8BF-4E39-9232-C3D0CD0C0637}"/>
              </a:ext>
            </a:extLst>
          </p:cNvPr>
          <p:cNvSpPr/>
          <p:nvPr/>
        </p:nvSpPr>
        <p:spPr>
          <a:xfrm>
            <a:off x="3970609" y="5995082"/>
            <a:ext cx="285750" cy="9525"/>
          </a:xfrm>
          <a:custGeom>
            <a:avLst/>
            <a:gdLst>
              <a:gd name="connsiteX0" fmla="*/ 0 w 285750"/>
              <a:gd name="connsiteY0" fmla="*/ 0 h 9525"/>
              <a:gd name="connsiteX1" fmla="*/ 285750 w 2857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9525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19050" cap="flat">
            <a:solidFill>
              <a:srgbClr val="4EA1D9"/>
            </a:solidFill>
            <a:custDash>
              <a:ds d="450000" sp="45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Vrije vorm: vorm 312">
            <a:extLst>
              <a:ext uri="{FF2B5EF4-FFF2-40B4-BE49-F238E27FC236}">
                <a16:creationId xmlns:a16="http://schemas.microsoft.com/office/drawing/2014/main" id="{2A6DBFA7-92C0-4772-B1E2-39F593655DC6}"/>
              </a:ext>
            </a:extLst>
          </p:cNvPr>
          <p:cNvSpPr/>
          <p:nvPr/>
        </p:nvSpPr>
        <p:spPr>
          <a:xfrm>
            <a:off x="4351609" y="6261782"/>
            <a:ext cx="285750" cy="9525"/>
          </a:xfrm>
          <a:custGeom>
            <a:avLst/>
            <a:gdLst>
              <a:gd name="connsiteX0" fmla="*/ 0 w 285750"/>
              <a:gd name="connsiteY0" fmla="*/ 0 h 9525"/>
              <a:gd name="connsiteX1" fmla="*/ 285750 w 2857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9525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47625" cap="flat">
            <a:solidFill>
              <a:srgbClr val="EE6D8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Vrije vorm: vorm 313">
            <a:extLst>
              <a:ext uri="{FF2B5EF4-FFF2-40B4-BE49-F238E27FC236}">
                <a16:creationId xmlns:a16="http://schemas.microsoft.com/office/drawing/2014/main" id="{5CFBDFC2-9824-4038-919E-64128C382645}"/>
              </a:ext>
            </a:extLst>
          </p:cNvPr>
          <p:cNvSpPr/>
          <p:nvPr/>
        </p:nvSpPr>
        <p:spPr>
          <a:xfrm>
            <a:off x="3970609" y="6261782"/>
            <a:ext cx="285750" cy="9525"/>
          </a:xfrm>
          <a:custGeom>
            <a:avLst/>
            <a:gdLst>
              <a:gd name="connsiteX0" fmla="*/ 0 w 285750"/>
              <a:gd name="connsiteY0" fmla="*/ 0 h 9525"/>
              <a:gd name="connsiteX1" fmla="*/ 285750 w 2857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9525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19050" cap="flat">
            <a:solidFill>
              <a:srgbClr val="EE6D81"/>
            </a:solidFill>
            <a:custDash>
              <a:ds d="450000" sp="45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kstvak 302">
            <a:extLst>
              <a:ext uri="{FF2B5EF4-FFF2-40B4-BE49-F238E27FC236}">
                <a16:creationId xmlns:a16="http://schemas.microsoft.com/office/drawing/2014/main" id="{98C58389-D979-49E8-BE2C-612293B13986}"/>
              </a:ext>
            </a:extLst>
          </p:cNvPr>
          <p:cNvSpPr txBox="1"/>
          <p:nvPr/>
        </p:nvSpPr>
        <p:spPr>
          <a:xfrm>
            <a:off x="3897138" y="5297819"/>
            <a:ext cx="4203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/>
                <a:solidFill>
                  <a:srgbClr val="666666"/>
                </a:solidFill>
                <a:effectLst/>
                <a:uLnTx/>
                <a:uFillTx/>
                <a:latin typeface="FlandersArtSans-Light"/>
                <a:ea typeface="+mn-ea"/>
                <a:cs typeface="+mn-cs"/>
                <a:sym typeface="FlandersArtSans-Light"/>
                <a:rtl val="0"/>
              </a:rPr>
              <a:t>kort</a:t>
            </a:r>
            <a:endParaRPr kumimoji="0" lang="en-BE" sz="1050" b="0" i="0" u="none" strike="noStrike" kern="1200" cap="none" spc="0" normalizeH="0" baseline="0" noProof="0" dirty="0">
              <a:ln/>
              <a:solidFill>
                <a:srgbClr val="666666"/>
              </a:solidFill>
              <a:effectLst/>
              <a:uLnTx/>
              <a:uFillTx/>
              <a:latin typeface="FlandersArtSans-Light"/>
              <a:ea typeface="+mn-ea"/>
              <a:cs typeface="+mn-cs"/>
              <a:sym typeface="FlandersArtSans-Light"/>
              <a:rtl val="0"/>
            </a:endParaRPr>
          </a:p>
        </p:txBody>
      </p:sp>
      <p:sp>
        <p:nvSpPr>
          <p:cNvPr id="33" name="Tekstvak 302">
            <a:extLst>
              <a:ext uri="{FF2B5EF4-FFF2-40B4-BE49-F238E27FC236}">
                <a16:creationId xmlns:a16="http://schemas.microsoft.com/office/drawing/2014/main" id="{DEE6FA3B-8698-4E30-AB5F-73DB4DEA6956}"/>
              </a:ext>
            </a:extLst>
          </p:cNvPr>
          <p:cNvSpPr txBox="1"/>
          <p:nvPr/>
        </p:nvSpPr>
        <p:spPr>
          <a:xfrm>
            <a:off x="4290928" y="5298739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/>
                <a:solidFill>
                  <a:srgbClr val="666666"/>
                </a:solidFill>
                <a:effectLst/>
                <a:uLnTx/>
                <a:uFillTx/>
                <a:latin typeface="FlandersArtSans-Light"/>
                <a:ea typeface="+mn-ea"/>
                <a:cs typeface="+mn-cs"/>
                <a:sym typeface="FlandersArtSans-Light"/>
                <a:rtl val="0"/>
              </a:rPr>
              <a:t>lang</a:t>
            </a:r>
            <a:endParaRPr kumimoji="0" lang="en-BE" sz="1050" b="0" i="0" u="none" strike="noStrike" kern="1200" cap="none" spc="0" normalizeH="0" baseline="0" noProof="0" dirty="0">
              <a:ln/>
              <a:solidFill>
                <a:srgbClr val="666666"/>
              </a:solidFill>
              <a:effectLst/>
              <a:uLnTx/>
              <a:uFillTx/>
              <a:latin typeface="FlandersArtSans-Light"/>
              <a:ea typeface="+mn-ea"/>
              <a:cs typeface="+mn-cs"/>
              <a:sym typeface="FlandersArtSans-Light"/>
              <a:rtl val="0"/>
            </a:endParaRPr>
          </a:p>
        </p:txBody>
      </p:sp>
      <p:sp>
        <p:nvSpPr>
          <p:cNvPr id="34" name="Tekstvak 302">
            <a:extLst>
              <a:ext uri="{FF2B5EF4-FFF2-40B4-BE49-F238E27FC236}">
                <a16:creationId xmlns:a16="http://schemas.microsoft.com/office/drawing/2014/main" id="{3E1D7A64-321C-402A-B7D3-DD561C1DBA30}"/>
              </a:ext>
            </a:extLst>
          </p:cNvPr>
          <p:cNvSpPr txBox="1"/>
          <p:nvPr/>
        </p:nvSpPr>
        <p:spPr>
          <a:xfrm>
            <a:off x="3869896" y="4935427"/>
            <a:ext cx="887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/>
                <a:solidFill>
                  <a:srgbClr val="666666"/>
                </a:solidFill>
                <a:effectLst/>
                <a:uLnTx/>
                <a:uFillTx/>
                <a:latin typeface="FlandersArtSans-Light"/>
                <a:ea typeface="+mn-ea"/>
                <a:cs typeface="+mn-cs"/>
                <a:sym typeface="FlandersArtSans-Light"/>
                <a:rtl val="0"/>
              </a:rPr>
              <a:t>termijn van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/>
                <a:solidFill>
                  <a:srgbClr val="666666"/>
                </a:solidFill>
                <a:effectLst/>
                <a:uLnTx/>
                <a:uFillTx/>
                <a:latin typeface="FlandersArtSans-Light"/>
                <a:ea typeface="+mn-ea"/>
                <a:cs typeface="+mn-cs"/>
                <a:sym typeface="FlandersArtSans-Light"/>
                <a:rtl val="0"/>
              </a:rPr>
              <a:t> relatie</a:t>
            </a:r>
            <a:endParaRPr kumimoji="0" lang="en-BE" sz="1100" b="1" i="0" u="none" strike="noStrike" kern="1200" cap="none" spc="0" normalizeH="0" baseline="0" noProof="0" dirty="0">
              <a:ln/>
              <a:solidFill>
                <a:srgbClr val="666666"/>
              </a:solidFill>
              <a:effectLst/>
              <a:uLnTx/>
              <a:uFillTx/>
              <a:latin typeface="FlandersArtSans-Light"/>
              <a:ea typeface="+mn-ea"/>
              <a:cs typeface="+mn-cs"/>
              <a:sym typeface="FlandersArtSans-Light"/>
              <a:rtl val="0"/>
            </a:endParaRPr>
          </a:p>
        </p:txBody>
      </p:sp>
      <p:sp>
        <p:nvSpPr>
          <p:cNvPr id="35" name="Vrije vorm: vorm 148">
            <a:extLst>
              <a:ext uri="{FF2B5EF4-FFF2-40B4-BE49-F238E27FC236}">
                <a16:creationId xmlns:a16="http://schemas.microsoft.com/office/drawing/2014/main" id="{9630EC92-703B-419D-B94B-8B248C79682B}"/>
              </a:ext>
            </a:extLst>
          </p:cNvPr>
          <p:cNvSpPr/>
          <p:nvPr/>
        </p:nvSpPr>
        <p:spPr>
          <a:xfrm>
            <a:off x="6096001" y="2788924"/>
            <a:ext cx="1853565" cy="168592"/>
          </a:xfrm>
          <a:custGeom>
            <a:avLst/>
            <a:gdLst>
              <a:gd name="connsiteX0" fmla="*/ 1853565 w 1853565"/>
              <a:gd name="connsiteY0" fmla="*/ 168592 h 168592"/>
              <a:gd name="connsiteX1" fmla="*/ 918210 w 1853565"/>
              <a:gd name="connsiteY1" fmla="*/ 0 h 168592"/>
              <a:gd name="connsiteX2" fmla="*/ 0 w 1853565"/>
              <a:gd name="connsiteY2" fmla="*/ 160972 h 16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3565" h="168592">
                <a:moveTo>
                  <a:pt x="1853565" y="168592"/>
                </a:moveTo>
                <a:cubicBezTo>
                  <a:pt x="1613535" y="64770"/>
                  <a:pt x="1283018" y="0"/>
                  <a:pt x="918210" y="0"/>
                </a:cubicBezTo>
                <a:cubicBezTo>
                  <a:pt x="561975" y="0"/>
                  <a:pt x="239078" y="60960"/>
                  <a:pt x="0" y="160972"/>
                </a:cubicBezTo>
              </a:path>
            </a:pathLst>
          </a:custGeom>
          <a:noFill/>
          <a:ln w="47625" cap="flat">
            <a:solidFill>
              <a:srgbClr val="FEC97D"/>
            </a:solidFill>
            <a:prstDash val="solid"/>
            <a:miter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Vrije vorm: vorm 148">
            <a:extLst>
              <a:ext uri="{FF2B5EF4-FFF2-40B4-BE49-F238E27FC236}">
                <a16:creationId xmlns:a16="http://schemas.microsoft.com/office/drawing/2014/main" id="{15237747-17A1-45DB-AF9B-2BE33625D6CB}"/>
              </a:ext>
            </a:extLst>
          </p:cNvPr>
          <p:cNvSpPr/>
          <p:nvPr/>
        </p:nvSpPr>
        <p:spPr>
          <a:xfrm>
            <a:off x="6096000" y="2511653"/>
            <a:ext cx="1853565" cy="168592"/>
          </a:xfrm>
          <a:custGeom>
            <a:avLst/>
            <a:gdLst>
              <a:gd name="connsiteX0" fmla="*/ 1853565 w 1853565"/>
              <a:gd name="connsiteY0" fmla="*/ 168592 h 168592"/>
              <a:gd name="connsiteX1" fmla="*/ 918210 w 1853565"/>
              <a:gd name="connsiteY1" fmla="*/ 0 h 168592"/>
              <a:gd name="connsiteX2" fmla="*/ 0 w 1853565"/>
              <a:gd name="connsiteY2" fmla="*/ 160972 h 16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3565" h="168592">
                <a:moveTo>
                  <a:pt x="1853565" y="168592"/>
                </a:moveTo>
                <a:cubicBezTo>
                  <a:pt x="1613535" y="64770"/>
                  <a:pt x="1283018" y="0"/>
                  <a:pt x="918210" y="0"/>
                </a:cubicBezTo>
                <a:cubicBezTo>
                  <a:pt x="561975" y="0"/>
                  <a:pt x="239078" y="60960"/>
                  <a:pt x="0" y="160972"/>
                </a:cubicBezTo>
              </a:path>
            </a:pathLst>
          </a:custGeom>
          <a:noFill/>
          <a:ln w="47625" cap="flat">
            <a:solidFill>
              <a:srgbClr val="4EA1D9"/>
            </a:solidFill>
            <a:prstDash val="solid"/>
            <a:miter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Vrije vorm: vorm 151">
            <a:extLst>
              <a:ext uri="{FF2B5EF4-FFF2-40B4-BE49-F238E27FC236}">
                <a16:creationId xmlns:a16="http://schemas.microsoft.com/office/drawing/2014/main" id="{A5C5B859-828C-4698-8C5C-8558A981ADF6}"/>
              </a:ext>
            </a:extLst>
          </p:cNvPr>
          <p:cNvSpPr/>
          <p:nvPr/>
        </p:nvSpPr>
        <p:spPr>
          <a:xfrm>
            <a:off x="6060601" y="3705559"/>
            <a:ext cx="1853565" cy="168507"/>
          </a:xfrm>
          <a:custGeom>
            <a:avLst/>
            <a:gdLst>
              <a:gd name="connsiteX0" fmla="*/ 0 w 1853565"/>
              <a:gd name="connsiteY0" fmla="*/ 0 h 168592"/>
              <a:gd name="connsiteX1" fmla="*/ 935355 w 1853565"/>
              <a:gd name="connsiteY1" fmla="*/ 168593 h 168592"/>
              <a:gd name="connsiteX2" fmla="*/ 1853565 w 1853565"/>
              <a:gd name="connsiteY2" fmla="*/ 7620 h 16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3565" h="168592">
                <a:moveTo>
                  <a:pt x="0" y="0"/>
                </a:moveTo>
                <a:cubicBezTo>
                  <a:pt x="240030" y="103823"/>
                  <a:pt x="570547" y="168593"/>
                  <a:pt x="935355" y="168593"/>
                </a:cubicBezTo>
                <a:cubicBezTo>
                  <a:pt x="1291590" y="168593"/>
                  <a:pt x="1614488" y="107632"/>
                  <a:pt x="1853565" y="7620"/>
                </a:cubicBezTo>
              </a:path>
            </a:pathLst>
          </a:custGeom>
          <a:noFill/>
          <a:ln w="47625" cap="flat">
            <a:solidFill>
              <a:srgbClr val="EE6D81"/>
            </a:solidFill>
            <a:prstDash val="solid"/>
            <a:miter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Vrije vorm: vorm 151">
            <a:extLst>
              <a:ext uri="{FF2B5EF4-FFF2-40B4-BE49-F238E27FC236}">
                <a16:creationId xmlns:a16="http://schemas.microsoft.com/office/drawing/2014/main" id="{B1B3B1DD-E470-41BA-A02E-B77F83427B73}"/>
              </a:ext>
            </a:extLst>
          </p:cNvPr>
          <p:cNvSpPr/>
          <p:nvPr/>
        </p:nvSpPr>
        <p:spPr>
          <a:xfrm>
            <a:off x="6059308" y="4013400"/>
            <a:ext cx="1853565" cy="168507"/>
          </a:xfrm>
          <a:custGeom>
            <a:avLst/>
            <a:gdLst>
              <a:gd name="connsiteX0" fmla="*/ 0 w 1853565"/>
              <a:gd name="connsiteY0" fmla="*/ 0 h 168592"/>
              <a:gd name="connsiteX1" fmla="*/ 935355 w 1853565"/>
              <a:gd name="connsiteY1" fmla="*/ 168593 h 168592"/>
              <a:gd name="connsiteX2" fmla="*/ 1853565 w 1853565"/>
              <a:gd name="connsiteY2" fmla="*/ 7620 h 16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3565" h="168592">
                <a:moveTo>
                  <a:pt x="0" y="0"/>
                </a:moveTo>
                <a:cubicBezTo>
                  <a:pt x="240030" y="103823"/>
                  <a:pt x="570547" y="168593"/>
                  <a:pt x="935355" y="168593"/>
                </a:cubicBezTo>
                <a:cubicBezTo>
                  <a:pt x="1291590" y="168593"/>
                  <a:pt x="1614488" y="107632"/>
                  <a:pt x="1853565" y="7620"/>
                </a:cubicBezTo>
              </a:path>
            </a:pathLst>
          </a:custGeom>
          <a:noFill/>
          <a:ln w="47625" cap="flat">
            <a:solidFill>
              <a:srgbClr val="FEC97D"/>
            </a:solidFill>
            <a:prstDash val="solid"/>
            <a:miter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Vrije vorm: vorm 192">
            <a:extLst>
              <a:ext uri="{FF2B5EF4-FFF2-40B4-BE49-F238E27FC236}">
                <a16:creationId xmlns:a16="http://schemas.microsoft.com/office/drawing/2014/main" id="{0E04F380-23EF-4E97-A4AF-2FA0878DA6B0}"/>
              </a:ext>
            </a:extLst>
          </p:cNvPr>
          <p:cNvSpPr/>
          <p:nvPr/>
        </p:nvSpPr>
        <p:spPr>
          <a:xfrm rot="5400000">
            <a:off x="7384706" y="3977556"/>
            <a:ext cx="987742" cy="1029652"/>
          </a:xfrm>
          <a:custGeom>
            <a:avLst/>
            <a:gdLst>
              <a:gd name="connsiteX0" fmla="*/ 0 w 987742"/>
              <a:gd name="connsiteY0" fmla="*/ 0 h 1029652"/>
              <a:gd name="connsiteX1" fmla="*/ 446722 w 987742"/>
              <a:gd name="connsiteY1" fmla="*/ 634365 h 1029652"/>
              <a:gd name="connsiteX2" fmla="*/ 987743 w 987742"/>
              <a:gd name="connsiteY2" fmla="*/ 1029653 h 10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742" h="1029652">
                <a:moveTo>
                  <a:pt x="0" y="0"/>
                </a:moveTo>
                <a:cubicBezTo>
                  <a:pt x="79057" y="198120"/>
                  <a:pt x="234315" y="424815"/>
                  <a:pt x="446722" y="634365"/>
                </a:cubicBezTo>
                <a:cubicBezTo>
                  <a:pt x="623888" y="809625"/>
                  <a:pt x="813435" y="944880"/>
                  <a:pt x="987743" y="1029653"/>
                </a:cubicBezTo>
              </a:path>
            </a:pathLst>
          </a:custGeom>
          <a:noFill/>
          <a:ln w="22225" cap="flat">
            <a:solidFill>
              <a:srgbClr val="EE6D81"/>
            </a:solidFill>
            <a:prstDash val="dash"/>
            <a:miter/>
            <a:headEnd type="none" w="lg" len="lg"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Vrije vorm: vorm 192">
            <a:extLst>
              <a:ext uri="{FF2B5EF4-FFF2-40B4-BE49-F238E27FC236}">
                <a16:creationId xmlns:a16="http://schemas.microsoft.com/office/drawing/2014/main" id="{770F070F-4344-4911-A1C9-128D213C5A8A}"/>
              </a:ext>
            </a:extLst>
          </p:cNvPr>
          <p:cNvSpPr/>
          <p:nvPr/>
        </p:nvSpPr>
        <p:spPr>
          <a:xfrm rot="5400000">
            <a:off x="7537106" y="4129956"/>
            <a:ext cx="987742" cy="1029652"/>
          </a:xfrm>
          <a:custGeom>
            <a:avLst/>
            <a:gdLst>
              <a:gd name="connsiteX0" fmla="*/ 0 w 987742"/>
              <a:gd name="connsiteY0" fmla="*/ 0 h 1029652"/>
              <a:gd name="connsiteX1" fmla="*/ 446722 w 987742"/>
              <a:gd name="connsiteY1" fmla="*/ 634365 h 1029652"/>
              <a:gd name="connsiteX2" fmla="*/ 987743 w 987742"/>
              <a:gd name="connsiteY2" fmla="*/ 1029653 h 10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742" h="1029652">
                <a:moveTo>
                  <a:pt x="0" y="0"/>
                </a:moveTo>
                <a:cubicBezTo>
                  <a:pt x="79057" y="198120"/>
                  <a:pt x="234315" y="424815"/>
                  <a:pt x="446722" y="634365"/>
                </a:cubicBezTo>
                <a:cubicBezTo>
                  <a:pt x="623888" y="809625"/>
                  <a:pt x="813435" y="944880"/>
                  <a:pt x="987743" y="1029653"/>
                </a:cubicBezTo>
              </a:path>
            </a:pathLst>
          </a:custGeom>
          <a:noFill/>
          <a:ln w="22225" cap="flat">
            <a:solidFill>
              <a:srgbClr val="FEC97D"/>
            </a:solidFill>
            <a:prstDash val="dash"/>
            <a:miter/>
            <a:headEnd type="none" w="lg" len="lg"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Vrije vorm: vorm 192">
            <a:extLst>
              <a:ext uri="{FF2B5EF4-FFF2-40B4-BE49-F238E27FC236}">
                <a16:creationId xmlns:a16="http://schemas.microsoft.com/office/drawing/2014/main" id="{BCF5ABA0-B609-4238-844E-EDD097A8F97C}"/>
              </a:ext>
            </a:extLst>
          </p:cNvPr>
          <p:cNvSpPr/>
          <p:nvPr/>
        </p:nvSpPr>
        <p:spPr>
          <a:xfrm rot="5400000" flipH="1" flipV="1">
            <a:off x="7976041" y="4561104"/>
            <a:ext cx="987742" cy="1029652"/>
          </a:xfrm>
          <a:custGeom>
            <a:avLst/>
            <a:gdLst>
              <a:gd name="connsiteX0" fmla="*/ 0 w 987742"/>
              <a:gd name="connsiteY0" fmla="*/ 0 h 1029652"/>
              <a:gd name="connsiteX1" fmla="*/ 446722 w 987742"/>
              <a:gd name="connsiteY1" fmla="*/ 634365 h 1029652"/>
              <a:gd name="connsiteX2" fmla="*/ 987743 w 987742"/>
              <a:gd name="connsiteY2" fmla="*/ 1029653 h 10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742" h="1029652">
                <a:moveTo>
                  <a:pt x="0" y="0"/>
                </a:moveTo>
                <a:cubicBezTo>
                  <a:pt x="79057" y="198120"/>
                  <a:pt x="234315" y="424815"/>
                  <a:pt x="446722" y="634365"/>
                </a:cubicBezTo>
                <a:cubicBezTo>
                  <a:pt x="623888" y="809625"/>
                  <a:pt x="813435" y="944880"/>
                  <a:pt x="987743" y="1029653"/>
                </a:cubicBezTo>
              </a:path>
            </a:pathLst>
          </a:custGeom>
          <a:noFill/>
          <a:ln w="22225" cap="flat">
            <a:solidFill>
              <a:srgbClr val="EE6D81"/>
            </a:solidFill>
            <a:prstDash val="dash"/>
            <a:miter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Vrije vorm: vorm 192">
            <a:extLst>
              <a:ext uri="{FF2B5EF4-FFF2-40B4-BE49-F238E27FC236}">
                <a16:creationId xmlns:a16="http://schemas.microsoft.com/office/drawing/2014/main" id="{DE6A0E50-5DD7-4361-B3AF-A0782E6D3E23}"/>
              </a:ext>
            </a:extLst>
          </p:cNvPr>
          <p:cNvSpPr/>
          <p:nvPr/>
        </p:nvSpPr>
        <p:spPr>
          <a:xfrm rot="5400000" flipH="1" flipV="1">
            <a:off x="8128441" y="4713504"/>
            <a:ext cx="987742" cy="1029652"/>
          </a:xfrm>
          <a:custGeom>
            <a:avLst/>
            <a:gdLst>
              <a:gd name="connsiteX0" fmla="*/ 0 w 987742"/>
              <a:gd name="connsiteY0" fmla="*/ 0 h 1029652"/>
              <a:gd name="connsiteX1" fmla="*/ 446722 w 987742"/>
              <a:gd name="connsiteY1" fmla="*/ 634365 h 1029652"/>
              <a:gd name="connsiteX2" fmla="*/ 987743 w 987742"/>
              <a:gd name="connsiteY2" fmla="*/ 1029653 h 10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742" h="1029652">
                <a:moveTo>
                  <a:pt x="0" y="0"/>
                </a:moveTo>
                <a:cubicBezTo>
                  <a:pt x="79057" y="198120"/>
                  <a:pt x="234315" y="424815"/>
                  <a:pt x="446722" y="634365"/>
                </a:cubicBezTo>
                <a:cubicBezTo>
                  <a:pt x="623888" y="809625"/>
                  <a:pt x="813435" y="944880"/>
                  <a:pt x="987743" y="1029653"/>
                </a:cubicBezTo>
              </a:path>
            </a:pathLst>
          </a:custGeom>
          <a:noFill/>
          <a:ln w="22225" cap="flat">
            <a:solidFill>
              <a:srgbClr val="4EA1D9"/>
            </a:solidFill>
            <a:prstDash val="dash"/>
            <a:miter/>
            <a:tailEnd type="stealth" w="lg" len="lg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590E92-9F96-473E-95B2-8958AC5FFE38}"/>
              </a:ext>
            </a:extLst>
          </p:cNvPr>
          <p:cNvSpPr/>
          <p:nvPr/>
        </p:nvSpPr>
        <p:spPr>
          <a:xfrm>
            <a:off x="658865" y="656957"/>
            <a:ext cx="4709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Gebruik deze elementen om het waardenetwerk van de huidige  en de gewenste situatie uit te tekenen. Kopieer, plak en sleep de vlakken en pijlen zodanig dat de juiste korte- en of lange-termijnsrelaties uitgebeeld worden tussen de belangrijkste actoren binnen jouw case.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Meer info over deze methode vind je in de brochure “</a:t>
            </a:r>
            <a:r>
              <a:rPr kumimoji="0" lang="nl-BE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Value Network mapping – A method for unravelling system relations</a:t>
            </a:r>
            <a:r>
              <a:rPr kumimoji="0" lang="nl-BE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(VITO Nexus, &amp; EIT Climate KIC transitions Hub)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kstvak 293">
            <a:extLst>
              <a:ext uri="{FF2B5EF4-FFF2-40B4-BE49-F238E27FC236}">
                <a16:creationId xmlns:a16="http://schemas.microsoft.com/office/drawing/2014/main" id="{4B42B852-E3DF-46D7-B78D-18FE1E16B0DB}"/>
              </a:ext>
            </a:extLst>
          </p:cNvPr>
          <p:cNvSpPr txBox="1"/>
          <p:nvPr/>
        </p:nvSpPr>
        <p:spPr>
          <a:xfrm>
            <a:off x="7161525" y="5396597"/>
            <a:ext cx="583814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/>
                <a:solidFill>
                  <a:srgbClr val="333333"/>
                </a:solidFill>
                <a:effectLst/>
                <a:uLnTx/>
                <a:uFillTx/>
                <a:latin typeface="FlandersArtSans-Medium"/>
                <a:ea typeface="+mn-ea"/>
                <a:cs typeface="+mn-cs"/>
                <a:sym typeface="FlandersArtSans-Medium"/>
                <a:rtl val="0"/>
              </a:rPr>
              <a:t>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/>
                <a:solidFill>
                  <a:srgbClr val="333333"/>
                </a:solidFill>
                <a:effectLst/>
                <a:uLnTx/>
                <a:uFillTx/>
                <a:latin typeface="FlandersArtSans-Medium"/>
                <a:ea typeface="+mn-ea"/>
                <a:cs typeface="+mn-cs"/>
                <a:sym typeface="FlandersArtSans-Medium"/>
                <a:rtl val="0"/>
              </a:rPr>
              <a:t>(actor)</a:t>
            </a:r>
            <a:endParaRPr kumimoji="0" lang="en-BE" sz="1050" b="1" i="0" u="none" strike="noStrike" kern="1200" cap="none" spc="0" normalizeH="0" baseline="0" noProof="0" dirty="0">
              <a:ln/>
              <a:solidFill>
                <a:srgbClr val="333333"/>
              </a:solidFill>
              <a:effectLst/>
              <a:uLnTx/>
              <a:uFillTx/>
              <a:latin typeface="FlandersArtSans-Bold" panose="00000800000000000000" pitchFamily="50" charset="0"/>
              <a:ea typeface="+mn-ea"/>
              <a:cs typeface="+mn-cs"/>
              <a:sym typeface="FlandersArtSans-Light"/>
              <a:rtl val="0"/>
            </a:endParaRPr>
          </a:p>
        </p:txBody>
      </p:sp>
      <p:sp>
        <p:nvSpPr>
          <p:cNvPr id="45" name="Rechthoek 1551">
            <a:extLst>
              <a:ext uri="{FF2B5EF4-FFF2-40B4-BE49-F238E27FC236}">
                <a16:creationId xmlns:a16="http://schemas.microsoft.com/office/drawing/2014/main" id="{B6EC0B7F-F40C-41C7-9451-2E8ED78CF7F5}"/>
              </a:ext>
            </a:extLst>
          </p:cNvPr>
          <p:cNvSpPr/>
          <p:nvPr/>
        </p:nvSpPr>
        <p:spPr>
          <a:xfrm rot="9583055" flipH="1">
            <a:off x="10914826" y="-1600402"/>
            <a:ext cx="654120" cy="7183660"/>
          </a:xfrm>
          <a:prstGeom prst="rect">
            <a:avLst/>
          </a:prstGeom>
          <a:solidFill>
            <a:srgbClr val="0D486A">
              <a:alpha val="40000"/>
            </a:srgbClr>
          </a:solidFill>
          <a:ln w="7619" cap="flat">
            <a:noFill/>
            <a:prstDash val="solid"/>
            <a:miter/>
          </a:ln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landers Art Sans" panose="00000500000000000000"/>
                <a:ea typeface="+mn-ea"/>
                <a:cs typeface="+mn-cs"/>
              </a:rPr>
              <a:t>TEMPLATE</a:t>
            </a:r>
            <a:endParaRPr kumimoji="0" lang="en-B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landers Art Sans" panose="00000500000000000000"/>
              <a:ea typeface="+mn-ea"/>
              <a:cs typeface="+mn-cs"/>
            </a:endParaRPr>
          </a:p>
        </p:txBody>
      </p:sp>
      <p:sp>
        <p:nvSpPr>
          <p:cNvPr id="46" name="Tekstvak 1552">
            <a:extLst>
              <a:ext uri="{FF2B5EF4-FFF2-40B4-BE49-F238E27FC236}">
                <a16:creationId xmlns:a16="http://schemas.microsoft.com/office/drawing/2014/main" id="{AE024AB0-D200-47A6-B444-D4D42F0EB5EB}"/>
              </a:ext>
            </a:extLst>
          </p:cNvPr>
          <p:cNvSpPr txBox="1"/>
          <p:nvPr/>
        </p:nvSpPr>
        <p:spPr>
          <a:xfrm>
            <a:off x="12430463" y="2904701"/>
            <a:ext cx="25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Vul deze template in en verwijder dit template label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6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261AF3-1907-4FEF-A3AB-E0F84E4D6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1" y="667869"/>
            <a:ext cx="8170607" cy="57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9A7B93-E1E4-4D1B-9F33-F124900BF667}"/>
              </a:ext>
            </a:extLst>
          </p:cNvPr>
          <p:cNvSpPr/>
          <p:nvPr/>
        </p:nvSpPr>
        <p:spPr>
          <a:xfrm>
            <a:off x="9197301" y="5578213"/>
            <a:ext cx="2785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Gebruik deze ‘sustainable business model canvas’ of een ander business canvas om een samenvatting te geven van jouw business case.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hthoek 1551">
            <a:extLst>
              <a:ext uri="{FF2B5EF4-FFF2-40B4-BE49-F238E27FC236}">
                <a16:creationId xmlns:a16="http://schemas.microsoft.com/office/drawing/2014/main" id="{AE3B21BC-AE6A-449B-BE87-482E3325EFA8}"/>
              </a:ext>
            </a:extLst>
          </p:cNvPr>
          <p:cNvSpPr/>
          <p:nvPr/>
        </p:nvSpPr>
        <p:spPr>
          <a:xfrm rot="9583055" flipH="1">
            <a:off x="10914826" y="-1600402"/>
            <a:ext cx="654120" cy="7183660"/>
          </a:xfrm>
          <a:prstGeom prst="rect">
            <a:avLst/>
          </a:prstGeom>
          <a:solidFill>
            <a:srgbClr val="0D486A">
              <a:alpha val="40000"/>
            </a:srgbClr>
          </a:solidFill>
          <a:ln w="7619" cap="flat">
            <a:noFill/>
            <a:prstDash val="solid"/>
            <a:miter/>
          </a:ln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landers Art Sans" panose="00000500000000000000"/>
                <a:ea typeface="+mn-ea"/>
                <a:cs typeface="+mn-cs"/>
              </a:rPr>
              <a:t>TEMPLATE</a:t>
            </a:r>
            <a:endParaRPr kumimoji="0" lang="en-B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landers Art Sans" panose="00000500000000000000"/>
              <a:ea typeface="+mn-ea"/>
              <a:cs typeface="+mn-cs"/>
            </a:endParaRPr>
          </a:p>
        </p:txBody>
      </p:sp>
      <p:sp>
        <p:nvSpPr>
          <p:cNvPr id="6" name="Tekstvak 1552">
            <a:extLst>
              <a:ext uri="{FF2B5EF4-FFF2-40B4-BE49-F238E27FC236}">
                <a16:creationId xmlns:a16="http://schemas.microsoft.com/office/drawing/2014/main" id="{25F0CEAF-D6C3-4F51-A8C0-21C94120BDD6}"/>
              </a:ext>
            </a:extLst>
          </p:cNvPr>
          <p:cNvSpPr txBox="1"/>
          <p:nvPr/>
        </p:nvSpPr>
        <p:spPr>
          <a:xfrm>
            <a:off x="12430463" y="2904701"/>
            <a:ext cx="25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Vul deze template in en verwijder dit template label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57EADF59-2D82-49B6-9680-24FB3756F9E4}"/>
              </a:ext>
            </a:extLst>
          </p:cNvPr>
          <p:cNvSpPr txBox="1">
            <a:spLocks/>
          </p:cNvSpPr>
          <p:nvPr/>
        </p:nvSpPr>
        <p:spPr>
          <a:xfrm>
            <a:off x="373626" y="293219"/>
            <a:ext cx="3490103" cy="374650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Flanders Art Sans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Flanders Art Sans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Flanders Art Sans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&gt;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Flanders Art Sans"/>
              </a:defRPr>
            </a:lvl4pPr>
            <a:lvl5pPr marL="2743131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landers Art San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marR="0" lvl="0" indent="-45656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1400" b="1" i="0" u="none" strike="noStrike" kern="1200" cap="all" spc="0" normalizeH="0" baseline="0" noProof="0" dirty="0">
                <a:ln>
                  <a:noFill/>
                </a:ln>
                <a:solidFill>
                  <a:srgbClr val="0198A8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uitgelicht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srgbClr val="0198A8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 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businessmodel canvas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4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Vlaanderen Circulair">
  <a:themeElements>
    <a:clrScheme name="Aangepast 1">
      <a:dk1>
        <a:srgbClr val="333333"/>
      </a:dk1>
      <a:lt1>
        <a:sysClr val="window" lastClr="FFFFFF"/>
      </a:lt1>
      <a:dk2>
        <a:srgbClr val="0198A8"/>
      </a:dk2>
      <a:lt2>
        <a:srgbClr val="FFFFFF"/>
      </a:lt2>
      <a:accent1>
        <a:srgbClr val="FAB510"/>
      </a:accent1>
      <a:accent2>
        <a:srgbClr val="C0504D"/>
      </a:accent2>
      <a:accent3>
        <a:srgbClr val="9BBB59"/>
      </a:accent3>
      <a:accent4>
        <a:srgbClr val="2FA158"/>
      </a:accent4>
      <a:accent5>
        <a:srgbClr val="4BACC6"/>
      </a:accent5>
      <a:accent6>
        <a:srgbClr val="F79646"/>
      </a:accent6>
      <a:hlink>
        <a:srgbClr val="0198A8"/>
      </a:hlink>
      <a:folHlink>
        <a:srgbClr val="0198A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sjabloon VC v2020" id="{A4BC5766-DCCD-2341-BD3F-58F052EB1625}" vid="{F71203F7-168E-8F4F-AEDB-8385CC125A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8653DE8C3A14B9E56990442E6092C" ma:contentTypeVersion="15" ma:contentTypeDescription="Create a new document." ma:contentTypeScope="" ma:versionID="45af6e3edacac4f8166653654e8faa75">
  <xsd:schema xmlns:xsd="http://www.w3.org/2001/XMLSchema" xmlns:xs="http://www.w3.org/2001/XMLSchema" xmlns:p="http://schemas.microsoft.com/office/2006/metadata/properties" xmlns:ns2="cb852fb7-4d12-4b7e-a8fd-67886b684c11" xmlns:ns3="3490c8bf-41db-4903-99c4-6ab267f37fc6" targetNamespace="http://schemas.microsoft.com/office/2006/metadata/properties" ma:root="true" ma:fieldsID="537a15fc9f02e68d62f497e7488a9458" ns2:_="" ns3:_="">
    <xsd:import namespace="cb852fb7-4d12-4b7e-a8fd-67886b684c11"/>
    <xsd:import namespace="3490c8bf-41db-4903-99c4-6ab267f37fc6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52fb7-4d12-4b7e-a8fd-67886b684c11" elementFormDefault="qualified">
    <xsd:import namespace="http://schemas.microsoft.com/office/2006/documentManagement/types"/>
    <xsd:import namespace="http://schemas.microsoft.com/office/infopath/2007/PartnerControls"/>
    <xsd:element name="Topic" ma:index="2" nillable="true" ma:displayName="Topic" ma:list="{921718d8-8dac-4a41-84ac-85ba0a0915d4}" ma:internalName="Topic" ma:readOnly="false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0c8bf-41db-4903-99c4-6ab267f37fc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cb852fb7-4d12-4b7e-a8fd-67886b684c11">
      <Value>1</Value>
    </Topic>
  </documentManagement>
</p:properties>
</file>

<file path=customXml/itemProps1.xml><?xml version="1.0" encoding="utf-8"?>
<ds:datastoreItem xmlns:ds="http://schemas.openxmlformats.org/officeDocument/2006/customXml" ds:itemID="{BEC587A7-0902-4977-B7B8-3A03B457A8B7}"/>
</file>

<file path=customXml/itemProps2.xml><?xml version="1.0" encoding="utf-8"?>
<ds:datastoreItem xmlns:ds="http://schemas.openxmlformats.org/officeDocument/2006/customXml" ds:itemID="{28608D3E-4110-491B-8D26-B22DD8E531BE}"/>
</file>

<file path=customXml/itemProps3.xml><?xml version="1.0" encoding="utf-8"?>
<ds:datastoreItem xmlns:ds="http://schemas.openxmlformats.org/officeDocument/2006/customXml" ds:itemID="{BA4DE088-E121-4952-B119-93FEFF36D0D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351</Words>
  <Application>Microsoft Office PowerPoint</Application>
  <PresentationFormat>Widescreen</PresentationFormat>
  <Paragraphs>93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Flanders Art Sans</vt:lpstr>
      <vt:lpstr>Flanders Art Sans Bold</vt:lpstr>
      <vt:lpstr>FlandersArtSans-Bold</vt:lpstr>
      <vt:lpstr>FlandersArtSans-Light</vt:lpstr>
      <vt:lpstr>FlandersArtSans-Medium</vt:lpstr>
      <vt:lpstr>Lucida Grande</vt:lpstr>
      <vt:lpstr>Wingdings</vt:lpstr>
      <vt:lpstr>Office Theme</vt:lpstr>
      <vt:lpstr>3_Vlaanderen Circulair</vt:lpstr>
      <vt:lpstr>PowerPoint Presentation</vt:lpstr>
      <vt:lpstr>PowerPoint Presentation</vt:lpstr>
      <vt:lpstr>Naam inspirerende case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 Debacker</dc:creator>
  <cp:lastModifiedBy>Wim Debacker</cp:lastModifiedBy>
  <cp:revision>1</cp:revision>
  <dcterms:created xsi:type="dcterms:W3CDTF">2022-12-16T16:50:57Z</dcterms:created>
  <dcterms:modified xsi:type="dcterms:W3CDTF">2022-12-16T16:52:21Z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0x010100B348653DE8C3A14B9E56990442E6092C</vt:lpwstr>
  </property>
</Properties>
</file>